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9" r:id="rId2"/>
    <p:sldId id="329" r:id="rId3"/>
    <p:sldId id="333" r:id="rId4"/>
    <p:sldId id="357" r:id="rId5"/>
    <p:sldId id="356" r:id="rId6"/>
    <p:sldId id="335" r:id="rId7"/>
    <p:sldId id="336" r:id="rId8"/>
    <p:sldId id="340" r:id="rId9"/>
    <p:sldId id="332" r:id="rId10"/>
    <p:sldId id="349" r:id="rId11"/>
    <p:sldId id="360" r:id="rId12"/>
    <p:sldId id="358" r:id="rId13"/>
    <p:sldId id="383" r:id="rId14"/>
    <p:sldId id="382" r:id="rId15"/>
    <p:sldId id="350" r:id="rId16"/>
    <p:sldId id="361" r:id="rId17"/>
    <p:sldId id="366" r:id="rId18"/>
    <p:sldId id="347" r:id="rId19"/>
    <p:sldId id="337" r:id="rId20"/>
    <p:sldId id="393" r:id="rId21"/>
    <p:sldId id="341" r:id="rId22"/>
    <p:sldId id="342" r:id="rId23"/>
    <p:sldId id="343" r:id="rId24"/>
    <p:sldId id="345" r:id="rId25"/>
    <p:sldId id="352" r:id="rId26"/>
    <p:sldId id="334" r:id="rId27"/>
    <p:sldId id="391" r:id="rId28"/>
    <p:sldId id="380" r:id="rId29"/>
    <p:sldId id="353" r:id="rId30"/>
    <p:sldId id="394" r:id="rId31"/>
  </p:sldIdLst>
  <p:sldSz cx="9906000" cy="6858000" type="A4"/>
  <p:notesSz cx="6888163" cy="100203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9A9A9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604" autoAdjust="0"/>
  </p:normalViewPr>
  <p:slideViewPr>
    <p:cSldViewPr>
      <p:cViewPr>
        <p:scale>
          <a:sx n="85" d="100"/>
          <a:sy n="85" d="100"/>
        </p:scale>
        <p:origin x="-898" y="-5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04319F8-6F4E-408A-BAA8-111EE024CC75}" type="datetimeFigureOut">
              <a:rPr lang="da-DK" smtClean="0"/>
              <a:pPr/>
              <a:t>03-04-2018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750888"/>
            <a:ext cx="54276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006A4422-3692-4061-A862-46EF21AFD14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640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A4422-3692-4061-A862-46EF21AFD141}" type="slidenum">
              <a:rPr lang="da-DK" smtClean="0"/>
              <a:pPr/>
              <a:t>1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A4422-3692-4061-A862-46EF21AFD141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99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A4422-3692-4061-A862-46EF21AFD141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A4422-3692-4061-A862-46EF21AFD141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A4422-3692-4061-A862-46EF21AFD141}" type="slidenum">
              <a:rPr lang="da-DK" smtClean="0"/>
              <a:pPr/>
              <a:t>27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906000" cy="5253587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85926"/>
            <a:ext cx="8420100" cy="1012822"/>
          </a:xfrm>
        </p:spPr>
        <p:txBody>
          <a:bodyPr>
            <a:normAutofit/>
          </a:bodyPr>
          <a:lstStyle>
            <a:lvl1pPr algn="ctr">
              <a:defRPr sz="36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143248"/>
            <a:ext cx="6934200" cy="1428760"/>
          </a:xfrm>
        </p:spPr>
        <p:txBody>
          <a:bodyPr/>
          <a:lstStyle>
            <a:lvl1pPr marL="0" indent="0" algn="ctr">
              <a:buNone/>
              <a:def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229200"/>
            <a:ext cx="9906000" cy="162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5383538"/>
            <a:ext cx="6264696" cy="135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461C1E8D-4AE3-4B3E-9295-1E47D6AE4EB8}" type="datetimeFigureOut">
              <a:rPr lang="da-DK" smtClean="0"/>
              <a:pPr/>
              <a:t>03-04-2018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26DDDDA-5183-4EE1-A5BC-758F685751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461C1E8D-4AE3-4B3E-9295-1E47D6AE4EB8}" type="datetimeFigureOut">
              <a:rPr lang="da-DK" smtClean="0"/>
              <a:pPr/>
              <a:t>03-04-2018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26DDDDA-5183-4EE1-A5BC-758F685751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32" y="188640"/>
            <a:ext cx="6996240" cy="7149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2360712" y="3284984"/>
            <a:ext cx="5616624" cy="2592288"/>
            <a:chOff x="2144688" y="3284984"/>
            <a:chExt cx="5616624" cy="2592288"/>
          </a:xfrm>
        </p:grpSpPr>
        <p:pic>
          <p:nvPicPr>
            <p:cNvPr id="9" name="Picture 8"/>
            <p:cNvPicPr/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16696" y="3356992"/>
              <a:ext cx="5472608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2144688" y="3284984"/>
              <a:ext cx="5616624" cy="25922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44488" y="0"/>
            <a:ext cx="9433048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394470"/>
            <a:ext cx="2982833" cy="183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360712" y="3284984"/>
            <a:ext cx="5616624" cy="2592288"/>
            <a:chOff x="2144688" y="3284984"/>
            <a:chExt cx="5616624" cy="2592288"/>
          </a:xfrm>
        </p:grpSpPr>
        <p:pic>
          <p:nvPicPr>
            <p:cNvPr id="9" name="Picture 8"/>
            <p:cNvPicPr/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16696" y="3356992"/>
              <a:ext cx="5472608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2144688" y="3284984"/>
              <a:ext cx="5616624" cy="25922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32" y="188640"/>
            <a:ext cx="6996240" cy="714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96" y="1600201"/>
            <a:ext cx="44878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7314" y="1600201"/>
            <a:ext cx="44878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2360712" y="3284984"/>
            <a:ext cx="5616624" cy="2592288"/>
            <a:chOff x="2144688" y="3284984"/>
            <a:chExt cx="5616624" cy="2592288"/>
          </a:xfrm>
        </p:grpSpPr>
        <p:pic>
          <p:nvPicPr>
            <p:cNvPr id="11" name="Picture 10"/>
            <p:cNvPicPr/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16696" y="3356992"/>
              <a:ext cx="5472608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 userDrawn="1"/>
          </p:nvSpPr>
          <p:spPr>
            <a:xfrm>
              <a:off x="2144688" y="3284984"/>
              <a:ext cx="5616624" cy="25922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88640"/>
            <a:ext cx="6905972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461C1E8D-4AE3-4B3E-9295-1E47D6AE4EB8}" type="datetimeFigureOut">
              <a:rPr lang="da-DK" smtClean="0"/>
              <a:pPr/>
              <a:t>03-04-2018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26DDDDA-5183-4EE1-A5BC-758F685751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461C1E8D-4AE3-4B3E-9295-1E47D6AE4EB8}" type="datetimeFigureOut">
              <a:rPr lang="da-DK" smtClean="0"/>
              <a:pPr/>
              <a:t>03-04-2018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26DDDDA-5183-4EE1-A5BC-758F685751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57299"/>
            <a:ext cx="8915400" cy="47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5032" y="116632"/>
            <a:ext cx="6996240" cy="786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00534" y="907132"/>
            <a:ext cx="9095936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7" y="316568"/>
            <a:ext cx="2339214" cy="52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gif"/><Relationship Id="rId7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3.jpe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23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5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uecostofhealthcare.net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44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17" Type="http://schemas.openxmlformats.org/officeDocument/2006/relationships/image" Target="../media/image23.png"/><Relationship Id="rId2" Type="http://schemas.openxmlformats.org/officeDocument/2006/relationships/image" Target="../media/image24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gif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for Health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biggest case since washing hands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Image result for lægemiddelstyrels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5941950"/>
            <a:ext cx="1728192" cy="6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dannebr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5684772"/>
            <a:ext cx="552540" cy="5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Global substance list – USA</a:t>
            </a:r>
            <a:endParaRPr lang="da-DK" dirty="0"/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992560" y="1772816"/>
            <a:ext cx="6833368" cy="36220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2560" y="1052736"/>
            <a:ext cx="260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>
                <a:solidFill>
                  <a:schemeClr val="tx2"/>
                </a:solidFill>
              </a:rPr>
              <a:t>Danish / European</a:t>
            </a:r>
          </a:p>
          <a:p>
            <a:r>
              <a:rPr lang="da-DK" sz="1400" dirty="0" smtClean="0"/>
              <a:t>Related to UN through ATC codes</a:t>
            </a:r>
            <a:endParaRPr lang="da-DK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56856" y="1052736"/>
            <a:ext cx="1768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tx2"/>
                </a:solidFill>
              </a:rPr>
              <a:t>RxNorm (USA)</a:t>
            </a:r>
          </a:p>
          <a:p>
            <a:r>
              <a:rPr lang="da-DK" sz="1400" dirty="0" smtClean="0"/>
              <a:t>Unique codes behind</a:t>
            </a:r>
            <a:endParaRPr lang="da-DK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673080" y="1052736"/>
            <a:ext cx="261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tx2"/>
                </a:solidFill>
              </a:rPr>
              <a:t>Orange Book (FDA – USA</a:t>
            </a:r>
            <a:r>
              <a:rPr lang="da-DK" dirty="0" smtClean="0"/>
              <a:t>)</a:t>
            </a:r>
          </a:p>
          <a:p>
            <a:r>
              <a:rPr lang="da-DK" sz="1400" dirty="0" smtClean="0"/>
              <a:t>Substances shown</a:t>
            </a:r>
            <a:endParaRPr lang="da-DK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236" y="3583853"/>
            <a:ext cx="738196" cy="55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 result for stars and strip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012" y="3104386"/>
            <a:ext cx="642590" cy="3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us ni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5926153"/>
            <a:ext cx="685953" cy="60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n 10"/>
          <p:cNvSpPr/>
          <p:nvPr/>
        </p:nvSpPr>
        <p:spPr>
          <a:xfrm>
            <a:off x="3154677" y="4797152"/>
            <a:ext cx="2060218" cy="976458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/>
              <a:t>1,500</a:t>
            </a:r>
          </a:p>
          <a:p>
            <a:pPr algn="ctr"/>
            <a:r>
              <a:rPr lang="da-DK" sz="1000" b="1" dirty="0" smtClean="0"/>
              <a:t>Active Substances</a:t>
            </a:r>
          </a:p>
          <a:p>
            <a:pPr algn="ctr"/>
            <a:r>
              <a:rPr lang="da-DK" sz="1000" b="1" dirty="0" smtClean="0"/>
              <a:t>Fixed by  </a:t>
            </a:r>
            <a:r>
              <a:rPr lang="da-DK" sz="1200" b="1" dirty="0" smtClean="0"/>
              <a:t>Rx Norm</a:t>
            </a:r>
            <a:endParaRPr lang="da-DK" sz="1000" b="1" dirty="0"/>
          </a:p>
        </p:txBody>
      </p:sp>
      <p:pic>
        <p:nvPicPr>
          <p:cNvPr id="12" name="Picture 2" descr="Image result for snomed c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667" y="6013451"/>
            <a:ext cx="1224891" cy="3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5745088" y="1700808"/>
            <a:ext cx="3860418" cy="4968552"/>
          </a:xfrm>
          <a:prstGeom prst="roundRect">
            <a:avLst>
              <a:gd name="adj" fmla="val 763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65694" y="1685668"/>
            <a:ext cx="4907386" cy="4983692"/>
          </a:xfrm>
          <a:prstGeom prst="roundRect">
            <a:avLst>
              <a:gd name="adj" fmla="val 763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Global substance list – France, Spain</a:t>
            </a:r>
            <a:endParaRPr lang="da-DK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ANSM : Agence Nationale de sécurité du Médicament et des produits de sant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9" y="2731689"/>
            <a:ext cx="1926803" cy="6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gencia Española de Medicamentos y Productos Sanitarios. Acceso a la página princip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4669548"/>
            <a:ext cx="177165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spain fl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72" y="4190114"/>
            <a:ext cx="504056" cy="3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tricolo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87" y="2255134"/>
            <a:ext cx="513482" cy="3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3791679"/>
            <a:ext cx="4176464" cy="209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988840"/>
            <a:ext cx="4104456" cy="148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 descr="Image result for us nih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87" y="4125953"/>
            <a:ext cx="685953" cy="60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n 16"/>
          <p:cNvSpPr/>
          <p:nvPr/>
        </p:nvSpPr>
        <p:spPr>
          <a:xfrm>
            <a:off x="7401272" y="2996952"/>
            <a:ext cx="2060218" cy="976458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/>
              <a:t>1,500</a:t>
            </a:r>
          </a:p>
          <a:p>
            <a:pPr algn="ctr"/>
            <a:r>
              <a:rPr lang="da-DK" sz="1000" b="1" dirty="0" smtClean="0"/>
              <a:t>Active Substances</a:t>
            </a:r>
          </a:p>
          <a:p>
            <a:pPr algn="ctr"/>
            <a:r>
              <a:rPr lang="da-DK" sz="1000" b="1" dirty="0" smtClean="0"/>
              <a:t>Fixed by  </a:t>
            </a:r>
            <a:r>
              <a:rPr lang="da-DK" sz="1200" b="1" dirty="0" smtClean="0"/>
              <a:t>Rx Norm</a:t>
            </a:r>
            <a:endParaRPr lang="da-DK" sz="1000" b="1" dirty="0"/>
          </a:p>
        </p:txBody>
      </p:sp>
      <p:pic>
        <p:nvPicPr>
          <p:cNvPr id="18" name="Picture 2" descr="Image result for snomed c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262" y="4213251"/>
            <a:ext cx="1224891" cy="3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488504" y="1797224"/>
            <a:ext cx="4680520" cy="18722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88504" y="3717032"/>
            <a:ext cx="4680520" cy="22322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225480" y="1772816"/>
            <a:ext cx="4380026" cy="4176464"/>
          </a:xfrm>
          <a:prstGeom prst="roundRect">
            <a:avLst>
              <a:gd name="adj" fmla="val 763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Currently launched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68" y="1200785"/>
            <a:ext cx="2404045" cy="240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Image result for stars and strip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233626"/>
            <a:ext cx="642590" cy="3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4728" y="2063750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b="1" dirty="0" smtClean="0"/>
              <a:t>DrugGPS.org</a:t>
            </a:r>
            <a:endParaRPr lang="en-US" sz="3200" b="1" dirty="0"/>
          </a:p>
        </p:txBody>
      </p:sp>
      <p:pic>
        <p:nvPicPr>
          <p:cNvPr id="6" name="Picture 2" descr="Image result for dannebr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43" y="4512022"/>
            <a:ext cx="552540" cy="5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04728" y="4440014"/>
            <a:ext cx="2573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b="1" dirty="0" smtClean="0"/>
              <a:t>MedTjek.dk</a:t>
            </a:r>
          </a:p>
          <a:p>
            <a:r>
              <a:rPr lang="da-DK" sz="3200" b="1" dirty="0" smtClean="0"/>
              <a:t>MedDialog.dk</a:t>
            </a:r>
            <a:endParaRPr lang="en-US" sz="32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Image result for fmk danmark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4365104"/>
            <a:ext cx="63812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08452" y="2060848"/>
            <a:ext cx="22481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solidFill>
                  <a:schemeClr val="bg1">
                    <a:lumMod val="50000"/>
                  </a:schemeClr>
                </a:solidFill>
              </a:rPr>
              <a:t>$150 per year per doc</a:t>
            </a:r>
          </a:p>
          <a:p>
            <a:r>
              <a:rPr lang="da-DK" dirty="0" smtClean="0">
                <a:solidFill>
                  <a:schemeClr val="bg1">
                    <a:lumMod val="50000"/>
                  </a:schemeClr>
                </a:solidFill>
              </a:rPr>
              <a:t>ZocDoc: 50,000 docs</a:t>
            </a:r>
          </a:p>
          <a:p>
            <a:r>
              <a:rPr lang="da-DK" sz="1400" dirty="0" smtClean="0">
                <a:solidFill>
                  <a:schemeClr val="bg1">
                    <a:lumMod val="50000"/>
                  </a:schemeClr>
                </a:solidFill>
              </a:rPr>
              <a:t>Marketing not started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8452" y="4653135"/>
            <a:ext cx="214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$150 per year per elderly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77416" y="4634551"/>
            <a:ext cx="1439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smtClean="0"/>
              <a:t>Common prescriptions database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40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516968" y="1052736"/>
            <a:ext cx="1915752" cy="5394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Rectangle 58"/>
          <p:cNvSpPr/>
          <p:nvPr/>
        </p:nvSpPr>
        <p:spPr>
          <a:xfrm>
            <a:off x="2576736" y="1052736"/>
            <a:ext cx="5040560" cy="5394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Data model for global medication</a:t>
            </a:r>
            <a:endParaRPr lang="da-DK" dirty="0"/>
          </a:p>
        </p:txBody>
      </p:sp>
      <p:sp>
        <p:nvSpPr>
          <p:cNvPr id="3" name="Rectangle 2"/>
          <p:cNvSpPr/>
          <p:nvPr/>
        </p:nvSpPr>
        <p:spPr>
          <a:xfrm>
            <a:off x="2792760" y="2564904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Medications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2792760" y="1484784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Medication Packages</a:t>
            </a:r>
            <a:endParaRPr lang="da-DK" dirty="0"/>
          </a:p>
        </p:txBody>
      </p:sp>
      <p:sp>
        <p:nvSpPr>
          <p:cNvPr id="5" name="Rectangle 4"/>
          <p:cNvSpPr/>
          <p:nvPr/>
        </p:nvSpPr>
        <p:spPr>
          <a:xfrm>
            <a:off x="2792760" y="5517232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Active Substances</a:t>
            </a:r>
            <a:endParaRPr lang="da-DK" dirty="0"/>
          </a:p>
        </p:txBody>
      </p:sp>
      <p:cxnSp>
        <p:nvCxnSpPr>
          <p:cNvPr id="6" name="Straight Arrow Connector 5"/>
          <p:cNvCxnSpPr>
            <a:stCxn id="3" idx="2"/>
            <a:endCxn id="5" idx="0"/>
          </p:cNvCxnSpPr>
          <p:nvPr/>
        </p:nvCxnSpPr>
        <p:spPr>
          <a:xfrm>
            <a:off x="3908884" y="3140968"/>
            <a:ext cx="0" cy="237626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3" idx="0"/>
          </p:cNvCxnSpPr>
          <p:nvPr/>
        </p:nvCxnSpPr>
        <p:spPr>
          <a:xfrm>
            <a:off x="3908884" y="2060848"/>
            <a:ext cx="0" cy="50405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0984" y="1484784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Prescriptions</a:t>
            </a:r>
            <a:endParaRPr lang="da-DK" dirty="0"/>
          </a:p>
        </p:txBody>
      </p:sp>
      <p:cxnSp>
        <p:nvCxnSpPr>
          <p:cNvPr id="13" name="Straight Arrow Connector 12"/>
          <p:cNvCxnSpPr>
            <a:stCxn id="12" idx="3"/>
            <a:endCxn id="4" idx="1"/>
          </p:cNvCxnSpPr>
          <p:nvPr/>
        </p:nvCxnSpPr>
        <p:spPr>
          <a:xfrm>
            <a:off x="2317168" y="1772816"/>
            <a:ext cx="475592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13040" y="4581128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Substance Groups</a:t>
            </a:r>
            <a:endParaRPr lang="da-DK" dirty="0"/>
          </a:p>
        </p:txBody>
      </p:sp>
      <p:sp>
        <p:nvSpPr>
          <p:cNvPr id="25" name="Rectangle 24"/>
          <p:cNvSpPr/>
          <p:nvPr/>
        </p:nvSpPr>
        <p:spPr>
          <a:xfrm>
            <a:off x="5313040" y="3861048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Substance Classes</a:t>
            </a:r>
            <a:endParaRPr lang="da-DK" dirty="0"/>
          </a:p>
        </p:txBody>
      </p:sp>
      <p:cxnSp>
        <p:nvCxnSpPr>
          <p:cNvPr id="42" name="Straight Arrow Connector 41"/>
          <p:cNvCxnSpPr>
            <a:stCxn id="25" idx="2"/>
            <a:endCxn id="18" idx="0"/>
          </p:cNvCxnSpPr>
          <p:nvPr/>
        </p:nvCxnSpPr>
        <p:spPr>
          <a:xfrm>
            <a:off x="6429164" y="4437112"/>
            <a:ext cx="0" cy="14401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2"/>
            <a:endCxn id="5" idx="3"/>
          </p:cNvCxnSpPr>
          <p:nvPr/>
        </p:nvCxnSpPr>
        <p:spPr>
          <a:xfrm flipH="1">
            <a:off x="5025008" y="5157192"/>
            <a:ext cx="1404156" cy="64807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12840" y="105273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/>
              <a:t>Medication master data</a:t>
            </a:r>
            <a:endParaRPr lang="da-DK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41409" y="5601434"/>
            <a:ext cx="167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/>
              <a:t>Medication prescribed</a:t>
            </a:r>
            <a:endParaRPr lang="da-DK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41514" y="2996952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2000" b="1" dirty="0" smtClean="0">
                <a:solidFill>
                  <a:srgbClr val="C00000"/>
                </a:solidFill>
              </a:rPr>
              <a:t>DK: </a:t>
            </a:r>
            <a:r>
              <a:rPr lang="da-DK" sz="3200" b="1" dirty="0" smtClean="0">
                <a:solidFill>
                  <a:srgbClr val="C00000"/>
                </a:solidFill>
              </a:rPr>
              <a:t>7,600</a:t>
            </a:r>
            <a:r>
              <a:rPr lang="da-DK" sz="2000" b="1" dirty="0" smtClean="0">
                <a:solidFill>
                  <a:srgbClr val="C00000"/>
                </a:solidFill>
              </a:rPr>
              <a:t>   </a:t>
            </a:r>
            <a:r>
              <a:rPr lang="da-DK" sz="1000" b="1" dirty="0" smtClean="0">
                <a:solidFill>
                  <a:srgbClr val="C00000"/>
                </a:solidFill>
              </a:rPr>
              <a:t>(940 combi, 12.3%)</a:t>
            </a:r>
            <a:endParaRPr lang="da-DK" sz="10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8784" y="1916832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3200" b="1" dirty="0" smtClean="0">
                <a:solidFill>
                  <a:srgbClr val="C00000"/>
                </a:solidFill>
              </a:rPr>
              <a:t>2 x</a:t>
            </a:r>
            <a:endParaRPr lang="da-DK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92760" y="5940569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3200" b="1" dirty="0" smtClean="0">
                <a:solidFill>
                  <a:srgbClr val="C00000"/>
                </a:solidFill>
              </a:rPr>
              <a:t>2,750</a:t>
            </a:r>
            <a:endParaRPr lang="da-DK" sz="3200" b="1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13040" y="3140968"/>
            <a:ext cx="22322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Substance Super Classes</a:t>
            </a:r>
            <a:endParaRPr lang="da-DK" dirty="0"/>
          </a:p>
        </p:txBody>
      </p:sp>
      <p:cxnSp>
        <p:nvCxnSpPr>
          <p:cNvPr id="35" name="Straight Arrow Connector 34"/>
          <p:cNvCxnSpPr>
            <a:stCxn id="34" idx="2"/>
            <a:endCxn id="25" idx="0"/>
          </p:cNvCxnSpPr>
          <p:nvPr/>
        </p:nvCxnSpPr>
        <p:spPr>
          <a:xfrm>
            <a:off x="6429164" y="3717032"/>
            <a:ext cx="0" cy="14401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1 (Accent Bar) 13"/>
          <p:cNvSpPr/>
          <p:nvPr/>
        </p:nvSpPr>
        <p:spPr>
          <a:xfrm>
            <a:off x="5313040" y="1988840"/>
            <a:ext cx="576943" cy="504056"/>
          </a:xfrm>
          <a:prstGeom prst="accentCallout1">
            <a:avLst>
              <a:gd name="adj1" fmla="val 68421"/>
              <a:gd name="adj2" fmla="val -12107"/>
              <a:gd name="adj3" fmla="val 163972"/>
              <a:gd name="adj4" fmla="val -5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smtClean="0"/>
              <a:t>ATC codes</a:t>
            </a:r>
            <a:endParaRPr lang="da-DK" sz="1200" dirty="0"/>
          </a:p>
        </p:txBody>
      </p:sp>
      <p:sp>
        <p:nvSpPr>
          <p:cNvPr id="38" name="Rectangle 37"/>
          <p:cNvSpPr/>
          <p:nvPr/>
        </p:nvSpPr>
        <p:spPr>
          <a:xfrm>
            <a:off x="7761312" y="1052736"/>
            <a:ext cx="1872208" cy="5394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9" name="TextBox 38"/>
          <p:cNvSpPr txBox="1"/>
          <p:nvPr/>
        </p:nvSpPr>
        <p:spPr>
          <a:xfrm>
            <a:off x="7761312" y="1059116"/>
            <a:ext cx="150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/>
              <a:t>E.g.:</a:t>
            </a:r>
            <a:endParaRPr lang="da-DK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7905328" y="2110329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smtClean="0">
                <a:solidFill>
                  <a:schemeClr val="tx1"/>
                </a:solidFill>
              </a:rPr>
              <a:t>Warfarin</a:t>
            </a:r>
            <a:endParaRPr lang="da-DK" sz="12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905328" y="3280629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smtClean="0">
                <a:solidFill>
                  <a:schemeClr val="tx1"/>
                </a:solidFill>
              </a:rPr>
              <a:t>Anticoagulant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05328" y="4000709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Antikoagulantia, </a:t>
            </a:r>
            <a:r>
              <a:rPr lang="da-DK" sz="1200" dirty="0" smtClean="0">
                <a:solidFill>
                  <a:schemeClr val="tx1"/>
                </a:solidFill>
              </a:rPr>
              <a:t>perorale [DA]</a:t>
            </a:r>
            <a:endParaRPr lang="da-DK" sz="12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905328" y="4720789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Warfarin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05328" y="5589240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smtClean="0">
                <a:solidFill>
                  <a:schemeClr val="tx1"/>
                </a:solidFill>
              </a:rPr>
              <a:t>Warfarin sodium</a:t>
            </a:r>
            <a:endParaRPr lang="da-DK" sz="12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905328" y="2632557"/>
            <a:ext cx="1584176" cy="3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1"/>
                </a:solidFill>
              </a:rPr>
              <a:t>Marevan ( 2.5 mg 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905328" y="1452846"/>
            <a:ext cx="1584176" cy="535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Marevan</a:t>
            </a:r>
            <a:r>
              <a:rPr lang="en-US" sz="1200" dirty="0">
                <a:solidFill>
                  <a:schemeClr val="tx1"/>
                </a:solidFill>
              </a:rPr>
              <a:t> ( 2.5 mg ) ( 100 Unit of  1 Pill) (</a:t>
            </a:r>
            <a:r>
              <a:rPr lang="en-US" sz="1200" dirty="0" err="1">
                <a:solidFill>
                  <a:schemeClr val="tx1"/>
                </a:solidFill>
              </a:rPr>
              <a:t>Orifarm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da-DK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38696" y="4757082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3200" b="1" dirty="0" smtClean="0">
                <a:solidFill>
                  <a:srgbClr val="C00000"/>
                </a:solidFill>
              </a:rPr>
              <a:t>2,000</a:t>
            </a:r>
            <a:endParaRPr lang="da-DK" sz="32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8845" y="4037002"/>
            <a:ext cx="57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2000" b="1" dirty="0" smtClean="0">
                <a:solidFill>
                  <a:srgbClr val="C00000"/>
                </a:solidFill>
              </a:rPr>
              <a:t>430</a:t>
            </a:r>
            <a:endParaRPr lang="da-DK" sz="20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6662" y="3356992"/>
            <a:ext cx="31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2000" b="1" dirty="0" smtClean="0">
                <a:solidFill>
                  <a:srgbClr val="C00000"/>
                </a:solidFill>
              </a:rPr>
              <a:t>7</a:t>
            </a:r>
            <a:endParaRPr lang="da-DK" sz="2000" b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4821" y="3420289"/>
            <a:ext cx="3572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2000" b="1" dirty="0" smtClean="0">
                <a:solidFill>
                  <a:srgbClr val="C00000"/>
                </a:solidFill>
              </a:rPr>
              <a:t>FDA (US): </a:t>
            </a:r>
            <a:r>
              <a:rPr lang="da-DK" sz="3200" b="1" dirty="0">
                <a:solidFill>
                  <a:srgbClr val="C00000"/>
                </a:solidFill>
              </a:rPr>
              <a:t>19,900</a:t>
            </a:r>
            <a:r>
              <a:rPr lang="da-DK" sz="2000" b="1" dirty="0">
                <a:solidFill>
                  <a:srgbClr val="C00000"/>
                </a:solidFill>
              </a:rPr>
              <a:t> </a:t>
            </a:r>
            <a:r>
              <a:rPr lang="da-DK" sz="1000" b="1" dirty="0" smtClean="0">
                <a:solidFill>
                  <a:srgbClr val="C00000"/>
                </a:solidFill>
              </a:rPr>
              <a:t>(2,550 combi, 12.8%)</a:t>
            </a:r>
            <a:endParaRPr lang="da-DK" sz="1000" b="1" dirty="0">
              <a:solidFill>
                <a:srgbClr val="C00000"/>
              </a:solidFill>
            </a:endParaRPr>
          </a:p>
        </p:txBody>
      </p:sp>
      <p:cxnSp>
        <p:nvCxnSpPr>
          <p:cNvPr id="48" name="Straight Arrow Connector 47"/>
          <p:cNvCxnSpPr>
            <a:stCxn id="12" idx="3"/>
            <a:endCxn id="3" idx="1"/>
          </p:cNvCxnSpPr>
          <p:nvPr/>
        </p:nvCxnSpPr>
        <p:spPr>
          <a:xfrm>
            <a:off x="2317168" y="1772816"/>
            <a:ext cx="475592" cy="1080120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60918" y="6092968"/>
            <a:ext cx="88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US: 1,500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51300" y="6309320"/>
            <a:ext cx="8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DK: 1,600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44888" y="6525344"/>
            <a:ext cx="904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Both: 880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56904" y="5137119"/>
            <a:ext cx="88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US: 1,300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47286" y="5353471"/>
            <a:ext cx="89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DK: 1,300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40874" y="5569495"/>
            <a:ext cx="904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400" b="1" dirty="0" smtClean="0">
                <a:solidFill>
                  <a:srgbClr val="C00000"/>
                </a:solidFill>
              </a:rPr>
              <a:t>Both: 820</a:t>
            </a:r>
            <a:endParaRPr lang="da-DK" sz="1400" b="1" dirty="0">
              <a:solidFill>
                <a:srgbClr val="C00000"/>
              </a:solidFill>
            </a:endParaRPr>
          </a:p>
        </p:txBody>
      </p:sp>
      <p:sp>
        <p:nvSpPr>
          <p:cNvPr id="62" name="Can 61"/>
          <p:cNvSpPr/>
          <p:nvPr/>
        </p:nvSpPr>
        <p:spPr>
          <a:xfrm>
            <a:off x="5876959" y="5582238"/>
            <a:ext cx="630569" cy="511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b="1" dirty="0" smtClean="0"/>
              <a:t>Rx Norm</a:t>
            </a:r>
            <a:endParaRPr lang="da-DK" sz="1200" b="1" dirty="0"/>
          </a:p>
        </p:txBody>
      </p:sp>
      <p:pic>
        <p:nvPicPr>
          <p:cNvPr id="65" name="Picture 12" descr="Image result for us ni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18" y="5643636"/>
            <a:ext cx="674878" cy="5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4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4" y="2050876"/>
            <a:ext cx="3961421" cy="174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In every country we can </a:t>
            </a:r>
            <a:r>
              <a:rPr lang="da-DK" dirty="0"/>
              <a:t>find errors. </a:t>
            </a:r>
            <a:r>
              <a:rPr lang="da-DK" dirty="0" smtClean="0"/>
              <a:t>We just need </a:t>
            </a:r>
            <a:r>
              <a:rPr lang="da-DK" dirty="0"/>
              <a:t>the medication database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1436477" y="3702411"/>
            <a:ext cx="1728192" cy="890000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1,500</a:t>
            </a:r>
          </a:p>
          <a:p>
            <a:pPr algn="ctr"/>
            <a:r>
              <a:rPr lang="da-DK" sz="1200" b="1" dirty="0" smtClean="0"/>
              <a:t>Active Substances</a:t>
            </a:r>
            <a:endParaRPr lang="da-DK" sz="1200" b="1" dirty="0"/>
          </a:p>
        </p:txBody>
      </p:sp>
      <p:sp>
        <p:nvSpPr>
          <p:cNvPr id="37" name="AutoShape 19" descr="Image result for tylen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21" descr="Image result for tyleno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ontent Placeholder 4"/>
          <p:cNvSpPr txBox="1">
            <a:spLocks/>
          </p:cNvSpPr>
          <p:nvPr/>
        </p:nvSpPr>
        <p:spPr>
          <a:xfrm>
            <a:off x="5097016" y="1856107"/>
            <a:ext cx="4487863" cy="4597229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 smtClean="0"/>
              <a:t>Drug allergies</a:t>
            </a:r>
          </a:p>
          <a:p>
            <a:r>
              <a:rPr lang="da-DK" sz="2000" dirty="0" smtClean="0"/>
              <a:t>Several substances in the same class (e.g. several anticoagulants or diuretics)</a:t>
            </a:r>
          </a:p>
          <a:p>
            <a:r>
              <a:rPr lang="da-DK" sz="2000" dirty="0" smtClean="0"/>
              <a:t>Interactions</a:t>
            </a:r>
          </a:p>
          <a:p>
            <a:r>
              <a:rPr lang="da-DK" sz="2000" dirty="0" smtClean="0"/>
              <a:t>Over dosing</a:t>
            </a:r>
          </a:p>
          <a:p>
            <a:r>
              <a:rPr lang="da-DK" sz="2000" dirty="0" smtClean="0"/>
              <a:t>Contra indications</a:t>
            </a:r>
          </a:p>
          <a:p>
            <a:endParaRPr lang="da-DK" sz="2000" dirty="0" smtClean="0"/>
          </a:p>
          <a:p>
            <a:r>
              <a:rPr lang="da-DK" sz="2000" dirty="0" smtClean="0"/>
              <a:t>Required measurements cf. the medication (GFR, INR, QTc, blood pressure)</a:t>
            </a:r>
            <a:endParaRPr lang="da-DK" sz="2000" dirty="0"/>
          </a:p>
        </p:txBody>
      </p:sp>
      <p:cxnSp>
        <p:nvCxnSpPr>
          <p:cNvPr id="35" name="Straight Connector 34"/>
          <p:cNvCxnSpPr>
            <a:stCxn id="34" idx="1"/>
            <a:endCxn id="4" idx="4"/>
          </p:cNvCxnSpPr>
          <p:nvPr/>
        </p:nvCxnSpPr>
        <p:spPr>
          <a:xfrm flipH="1" flipV="1">
            <a:off x="3164669" y="4147411"/>
            <a:ext cx="1932347" cy="73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049344" y="979876"/>
            <a:ext cx="1656184" cy="792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alpha val="76000"/>
                </a:schemeClr>
              </a:gs>
              <a:gs pos="100000">
                <a:schemeClr val="bg1">
                  <a:shade val="100000"/>
                  <a:satMod val="115000"/>
                  <a:alpha val="13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19" y="1412777"/>
            <a:ext cx="139558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6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6 in 8 of people consuming more than 10 drugs have medication errors</a:t>
            </a:r>
            <a:endParaRPr lang="da-DK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2" y="1074486"/>
            <a:ext cx="4794810" cy="533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090509"/>
            <a:ext cx="4608512" cy="581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86" y="5013176"/>
            <a:ext cx="2401446" cy="184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49344" y="979876"/>
            <a:ext cx="1656184" cy="792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alpha val="76000"/>
                </a:schemeClr>
              </a:gs>
              <a:gs pos="100000">
                <a:schemeClr val="bg1">
                  <a:shade val="100000"/>
                  <a:satMod val="115000"/>
                  <a:alpha val="13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19" y="1412777"/>
            <a:ext cx="139558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5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Digitized package inserts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smtClean="0"/>
              <a:t>Statins</a:t>
            </a:r>
          </a:p>
          <a:p>
            <a:pPr lvl="1"/>
            <a:r>
              <a:rPr lang="da-DK" dirty="0" smtClean="0"/>
              <a:t>Simvastatin</a:t>
            </a:r>
          </a:p>
          <a:p>
            <a:pPr lvl="1"/>
            <a:r>
              <a:rPr lang="da-DK" dirty="0" smtClean="0"/>
              <a:t>Atorvastatin</a:t>
            </a:r>
          </a:p>
          <a:p>
            <a:pPr lvl="1"/>
            <a:r>
              <a:rPr lang="da-DK" dirty="0" smtClean="0"/>
              <a:t>Rosuvastatin</a:t>
            </a:r>
          </a:p>
          <a:p>
            <a:pPr lvl="1"/>
            <a:endParaRPr lang="da-DK" dirty="0" smtClean="0"/>
          </a:p>
          <a:p>
            <a:r>
              <a:rPr lang="da-DK" dirty="0" smtClean="0"/>
              <a:t>Blood pressure medication</a:t>
            </a:r>
          </a:p>
          <a:p>
            <a:pPr lvl="1"/>
            <a:r>
              <a:rPr lang="da-DK" dirty="0" smtClean="0"/>
              <a:t>Enalapril (ACE inhibitor)</a:t>
            </a:r>
          </a:p>
          <a:p>
            <a:pPr lvl="1"/>
            <a:r>
              <a:rPr lang="da-DK" dirty="0" smtClean="0"/>
              <a:t>Losartan (angiotensin II-receptor antagonist)</a:t>
            </a:r>
          </a:p>
          <a:p>
            <a:pPr lvl="1"/>
            <a:endParaRPr lang="da-DK" dirty="0" smtClean="0"/>
          </a:p>
          <a:p>
            <a:r>
              <a:rPr lang="da-DK" dirty="0" smtClean="0"/>
              <a:t>Thyroid hormons</a:t>
            </a:r>
          </a:p>
          <a:p>
            <a:pPr lvl="1"/>
            <a:r>
              <a:rPr lang="da-DK" dirty="0" smtClean="0"/>
              <a:t>Levothyroxine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smtClean="0"/>
              <a:t>Proton pumps</a:t>
            </a:r>
          </a:p>
          <a:p>
            <a:pPr lvl="1"/>
            <a:r>
              <a:rPr lang="da-DK" dirty="0" smtClean="0"/>
              <a:t>Esomeprazole</a:t>
            </a:r>
          </a:p>
          <a:p>
            <a:pPr lvl="1"/>
            <a:endParaRPr lang="da-DK" dirty="0"/>
          </a:p>
          <a:p>
            <a:r>
              <a:rPr lang="da-DK" dirty="0" smtClean="0"/>
              <a:t>Inhalators</a:t>
            </a:r>
            <a:endParaRPr lang="da-DK" dirty="0"/>
          </a:p>
          <a:p>
            <a:pPr lvl="1"/>
            <a:r>
              <a:rPr lang="da-DK" dirty="0" smtClean="0"/>
              <a:t>Albuterol (Salbutamol)</a:t>
            </a:r>
            <a:endParaRPr lang="da-DK" dirty="0"/>
          </a:p>
          <a:p>
            <a:pPr lvl="1"/>
            <a:r>
              <a:rPr lang="da-DK" dirty="0" smtClean="0"/>
              <a:t>Fluticasone</a:t>
            </a:r>
            <a:endParaRPr lang="da-DK" dirty="0"/>
          </a:p>
          <a:p>
            <a:pPr lvl="1"/>
            <a:r>
              <a:rPr lang="da-DK" dirty="0"/>
              <a:t>Salmeterol</a:t>
            </a:r>
          </a:p>
          <a:p>
            <a:pPr lvl="1"/>
            <a:r>
              <a:rPr lang="da-DK" dirty="0" smtClean="0"/>
              <a:t>Tiotropium</a:t>
            </a:r>
          </a:p>
          <a:p>
            <a:pPr lvl="1"/>
            <a:endParaRPr lang="da-DK" dirty="0"/>
          </a:p>
          <a:p>
            <a:r>
              <a:rPr lang="da-DK" dirty="0"/>
              <a:t>Insulin</a:t>
            </a:r>
          </a:p>
          <a:p>
            <a:endParaRPr lang="da-DK" dirty="0"/>
          </a:p>
        </p:txBody>
      </p:sp>
      <p:sp>
        <p:nvSpPr>
          <p:cNvPr id="2" name="TextBox 1"/>
          <p:cNvSpPr txBox="1"/>
          <p:nvPr/>
        </p:nvSpPr>
        <p:spPr>
          <a:xfrm>
            <a:off x="5889104" y="6146740"/>
            <a:ext cx="27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Based on Active Substances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3802749" y="5805264"/>
            <a:ext cx="2060218" cy="976458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 smtClean="0"/>
              <a:t>1,500</a:t>
            </a:r>
          </a:p>
          <a:p>
            <a:pPr algn="ctr"/>
            <a:r>
              <a:rPr lang="da-DK" sz="1000" b="1" dirty="0" smtClean="0"/>
              <a:t>Active Substances</a:t>
            </a:r>
          </a:p>
          <a:p>
            <a:pPr algn="ctr"/>
            <a:r>
              <a:rPr lang="da-DK" sz="1000" b="1" dirty="0" smtClean="0"/>
              <a:t>Fixed by  </a:t>
            </a:r>
            <a:r>
              <a:rPr lang="da-DK" sz="1200" b="1" dirty="0" smtClean="0"/>
              <a:t>Rx Norm</a:t>
            </a:r>
            <a:endParaRPr lang="da-DK" sz="10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19" y="1412776"/>
            <a:ext cx="1395583" cy="33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3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Rosuvastatin package insert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52736"/>
            <a:ext cx="7056784" cy="44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3429000"/>
            <a:ext cx="3953897" cy="330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7617296" y="1052736"/>
            <a:ext cx="1080120" cy="165618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/>
              <a:t>Statins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Simvastatin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Atorvastatin</a:t>
            </a:r>
          </a:p>
          <a:p>
            <a:r>
              <a:rPr lang="da-DK" dirty="0" smtClean="0"/>
              <a:t>Rosuvastatin</a:t>
            </a:r>
          </a:p>
          <a:p>
            <a:pPr lvl="1"/>
            <a:endParaRPr lang="da-DK" dirty="0" smtClean="0"/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Blood pressure medication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Enalapril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Losartan</a:t>
            </a:r>
          </a:p>
          <a:p>
            <a:pPr lvl="1"/>
            <a:endParaRPr lang="da-DK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Thyroid hormons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Levo-thyroxine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8697416" y="1052737"/>
            <a:ext cx="1064568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Proton pumps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Esome-prazole</a:t>
            </a:r>
          </a:p>
          <a:p>
            <a:pPr lvl="1"/>
            <a:endParaRPr lang="da-DK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Inhalators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Albuterol (Salbutamol)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Fluticasone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Salmeterol</a:t>
            </a:r>
          </a:p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Tiotropium</a:t>
            </a:r>
          </a:p>
          <a:p>
            <a:pPr lvl="1"/>
            <a:endParaRPr lang="da-DK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Insulin</a:t>
            </a:r>
          </a:p>
          <a:p>
            <a:endParaRPr lang="da-DK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7296" y="1052736"/>
            <a:ext cx="2144688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747647" y="3014882"/>
            <a:ext cx="1872208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496" y="5877272"/>
            <a:ext cx="475252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>
                <a:solidFill>
                  <a:srgbClr val="C00000"/>
                </a:solidFill>
              </a:rPr>
              <a:t>It asks these questions if package inserts require that info ... And only to women less than 51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10" idx="0"/>
          </p:cNvCxnSpPr>
          <p:nvPr/>
        </p:nvCxnSpPr>
        <p:spPr>
          <a:xfrm flipH="1">
            <a:off x="2792760" y="3446930"/>
            <a:ext cx="890991" cy="24303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19" y="2780928"/>
            <a:ext cx="1395583" cy="33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Drug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Cure</a:t>
            </a:r>
            <a:br>
              <a:rPr lang="da-DK" dirty="0" smtClean="0"/>
            </a:b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Execution</a:t>
            </a:r>
            <a:endParaRPr lang="da-DK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biggest case since washing hands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42088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2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4953000" y="1080120"/>
            <a:ext cx="4032448" cy="2232248"/>
          </a:xfrm>
          <a:prstGeom prst="roundRect">
            <a:avLst>
              <a:gd name="adj" fmla="val 4815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ounded Rectangle 10"/>
          <p:cNvSpPr/>
          <p:nvPr/>
        </p:nvSpPr>
        <p:spPr>
          <a:xfrm>
            <a:off x="560512" y="1080120"/>
            <a:ext cx="4032448" cy="2232248"/>
          </a:xfrm>
          <a:prstGeom prst="roundRect">
            <a:avLst>
              <a:gd name="adj" fmla="val 4815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ounded Rectangle 4"/>
          <p:cNvSpPr/>
          <p:nvPr/>
        </p:nvSpPr>
        <p:spPr>
          <a:xfrm>
            <a:off x="560512" y="3312368"/>
            <a:ext cx="4032448" cy="3429000"/>
          </a:xfrm>
          <a:prstGeom prst="roundRect">
            <a:avLst>
              <a:gd name="adj" fmla="val 481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9" y="3168352"/>
            <a:ext cx="3702183" cy="2298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4479090"/>
            <a:ext cx="2180084" cy="2251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9" y="1152128"/>
            <a:ext cx="3748765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1918742" y="2808312"/>
            <a:ext cx="1522090" cy="1008112"/>
          </a:xfrm>
          <a:prstGeom prst="downArrow">
            <a:avLst/>
          </a:prstGeom>
          <a:gradFill>
            <a:gsLst>
              <a:gs pos="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 smtClean="0">
                <a:solidFill>
                  <a:schemeClr val="tx2">
                    <a:lumMod val="75000"/>
                  </a:schemeClr>
                </a:solidFill>
              </a:rPr>
              <a:t>Digital map</a:t>
            </a:r>
            <a:endParaRPr lang="da-DK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Same as the GPS when driving from A to B:</a:t>
            </a:r>
            <a:br>
              <a:rPr lang="da-DK" dirty="0" smtClean="0"/>
            </a:br>
            <a:r>
              <a:rPr lang="da-DK" dirty="0" smtClean="0"/>
              <a:t>Routing through a treatment to the cure</a:t>
            </a:r>
            <a:endParaRPr lang="da-DK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152128"/>
            <a:ext cx="3744415" cy="34292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4953000" y="3312368"/>
            <a:ext cx="4032448" cy="3429000"/>
          </a:xfrm>
          <a:prstGeom prst="roundRect">
            <a:avLst>
              <a:gd name="adj" fmla="val 481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3501008"/>
            <a:ext cx="3744416" cy="298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67" y="4293096"/>
            <a:ext cx="2732881" cy="14166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Down Arrow 17"/>
          <p:cNvSpPr/>
          <p:nvPr/>
        </p:nvSpPr>
        <p:spPr>
          <a:xfrm>
            <a:off x="6311230" y="2808312"/>
            <a:ext cx="1522090" cy="1008112"/>
          </a:xfrm>
          <a:prstGeom prst="downArrow">
            <a:avLst/>
          </a:prstGeom>
          <a:gradFill>
            <a:gsLst>
              <a:gs pos="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 smtClean="0">
                <a:solidFill>
                  <a:schemeClr val="tx2">
                    <a:lumMod val="75000"/>
                  </a:schemeClr>
                </a:solidFill>
              </a:rPr>
              <a:t>Digital guide-line</a:t>
            </a:r>
            <a:endParaRPr lang="da-DK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2783" y="5724316"/>
            <a:ext cx="1196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800" b="1" dirty="0" smtClean="0"/>
              <a:t>GPS</a:t>
            </a:r>
            <a:endParaRPr lang="da-DK" sz="4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49144" y="5733256"/>
            <a:ext cx="25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800" b="1" dirty="0" smtClean="0"/>
              <a:t>Cure GPS</a:t>
            </a:r>
            <a:endParaRPr lang="da-DK" sz="4800" b="1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43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74" y="3112063"/>
            <a:ext cx="684106" cy="74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53000" y="2309971"/>
            <a:ext cx="4517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/>
              <a:t>GPS for Health</a:t>
            </a:r>
          </a:p>
          <a:p>
            <a:pPr algn="ctr"/>
            <a:r>
              <a:rPr lang="da-DK" sz="2000" i="1" dirty="0" smtClean="0"/>
              <a:t>... medication and procedure errors</a:t>
            </a:r>
            <a:endParaRPr lang="da-DK" sz="2000" i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405120" y="1844824"/>
            <a:ext cx="0" cy="352839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61104" y="5229200"/>
            <a:ext cx="835292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555559" y="2268421"/>
            <a:ext cx="5613277" cy="1687285"/>
          </a:xfrm>
          <a:custGeom>
            <a:avLst/>
            <a:gdLst>
              <a:gd name="connsiteX0" fmla="*/ 0 w 6553200"/>
              <a:gd name="connsiteY0" fmla="*/ 0 h 1480457"/>
              <a:gd name="connsiteX1" fmla="*/ 2786743 w 6553200"/>
              <a:gd name="connsiteY1" fmla="*/ 0 h 1480457"/>
              <a:gd name="connsiteX2" fmla="*/ 2884715 w 6553200"/>
              <a:gd name="connsiteY2" fmla="*/ 1480457 h 1480457"/>
              <a:gd name="connsiteX3" fmla="*/ 6553200 w 6553200"/>
              <a:gd name="connsiteY3" fmla="*/ 1480457 h 1480457"/>
              <a:gd name="connsiteX0" fmla="*/ 0 w 6553200"/>
              <a:gd name="connsiteY0" fmla="*/ 0 h 1480457"/>
              <a:gd name="connsiteX1" fmla="*/ 2786743 w 6553200"/>
              <a:gd name="connsiteY1" fmla="*/ 0 h 1480457"/>
              <a:gd name="connsiteX2" fmla="*/ 2897474 w 6553200"/>
              <a:gd name="connsiteY2" fmla="*/ 1186543 h 1480457"/>
              <a:gd name="connsiteX3" fmla="*/ 6553200 w 6553200"/>
              <a:gd name="connsiteY3" fmla="*/ 1480457 h 1480457"/>
              <a:gd name="connsiteX0" fmla="*/ 0 w 6578717"/>
              <a:gd name="connsiteY0" fmla="*/ 0 h 1687285"/>
              <a:gd name="connsiteX1" fmla="*/ 2812260 w 6578717"/>
              <a:gd name="connsiteY1" fmla="*/ 206828 h 1687285"/>
              <a:gd name="connsiteX2" fmla="*/ 2922991 w 6578717"/>
              <a:gd name="connsiteY2" fmla="*/ 1393371 h 1687285"/>
              <a:gd name="connsiteX3" fmla="*/ 6578717 w 6578717"/>
              <a:gd name="connsiteY3" fmla="*/ 1687285 h 168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8717" h="1687285">
                <a:moveTo>
                  <a:pt x="0" y="0"/>
                </a:moveTo>
                <a:lnTo>
                  <a:pt x="2812260" y="206828"/>
                </a:lnTo>
                <a:lnTo>
                  <a:pt x="2922991" y="1393371"/>
                </a:lnTo>
                <a:lnTo>
                  <a:pt x="6578717" y="1687285"/>
                </a:ln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140473" y="3933056"/>
            <a:ext cx="2329543" cy="1861457"/>
          </a:xfrm>
          <a:custGeom>
            <a:avLst/>
            <a:gdLst>
              <a:gd name="connsiteX0" fmla="*/ 0 w 2329543"/>
              <a:gd name="connsiteY0" fmla="*/ 0 h 1861457"/>
              <a:gd name="connsiteX1" fmla="*/ 65314 w 2329543"/>
              <a:gd name="connsiteY1" fmla="*/ 925286 h 1861457"/>
              <a:gd name="connsiteX2" fmla="*/ 2329543 w 2329543"/>
              <a:gd name="connsiteY2" fmla="*/ 1861457 h 186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9543" h="1861457">
                <a:moveTo>
                  <a:pt x="0" y="0"/>
                </a:moveTo>
                <a:lnTo>
                  <a:pt x="65314" y="925286"/>
                </a:lnTo>
                <a:lnTo>
                  <a:pt x="2329543" y="1861457"/>
                </a:lnTo>
              </a:path>
            </a:pathLst>
          </a:cu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52034" y="5445224"/>
            <a:ext cx="1223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4000" dirty="0" smtClean="0"/>
              <a:t>1880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6518411" y="5445224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4000" dirty="0" smtClean="0"/>
              <a:t>2018</a:t>
            </a:r>
            <a:endParaRPr 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77874" y="4863784"/>
            <a:ext cx="81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4000" dirty="0" smtClean="0"/>
              <a:t>0%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469016" y="3573016"/>
            <a:ext cx="81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4000" dirty="0" smtClean="0"/>
              <a:t>5%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200472" y="2132856"/>
            <a:ext cx="1071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4000" dirty="0" smtClean="0"/>
              <a:t>20%</a:t>
            </a:r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2792760" y="1264568"/>
            <a:ext cx="264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/>
              <a:t>Washing hands</a:t>
            </a:r>
          </a:p>
          <a:p>
            <a:pPr algn="ctr"/>
            <a:r>
              <a:rPr lang="da-DK" sz="2000" i="1" dirty="0" smtClean="0"/>
              <a:t>... infections</a:t>
            </a:r>
            <a:endParaRPr lang="da-DK" sz="20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2480" y="1085835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i="1" dirty="0" smtClean="0"/>
              <a:t>Errors in hospitals</a:t>
            </a:r>
            <a:endParaRPr lang="da-DK" sz="20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7833320" y="5733256"/>
            <a:ext cx="1944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i="1" dirty="0" smtClean="0"/>
              <a:t>Fixing what wasn’t perceived as errors</a:t>
            </a:r>
            <a:endParaRPr lang="da-DK" sz="2000" i="1" dirty="0"/>
          </a:p>
        </p:txBody>
      </p:sp>
    </p:spTree>
    <p:extLst>
      <p:ext uri="{BB962C8B-B14F-4D97-AF65-F5344CB8AC3E}">
        <p14:creationId xmlns:p14="http://schemas.microsoft.com/office/powerpoint/2010/main" val="1646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26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13"/>
          <p:cNvSpPr txBox="1"/>
          <p:nvPr/>
        </p:nvSpPr>
        <p:spPr>
          <a:xfrm>
            <a:off x="5524504" y="1500174"/>
            <a:ext cx="321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Treatment</a:t>
            </a:r>
            <a:endParaRPr lang="da-DK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32" y="116632"/>
            <a:ext cx="7140256" cy="786958"/>
          </a:xfrm>
        </p:spPr>
        <p:txBody>
          <a:bodyPr>
            <a:noAutofit/>
          </a:bodyPr>
          <a:lstStyle/>
          <a:p>
            <a:r>
              <a:rPr lang="da-DK" dirty="0"/>
              <a:t>Diagnosis </a:t>
            </a:r>
            <a:r>
              <a:rPr lang="da-DK" dirty="0" smtClean="0"/>
              <a:t>+ Project = Treatment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09662" y="5581664"/>
            <a:ext cx="7715304" cy="1588"/>
          </a:xfrm>
          <a:prstGeom prst="straightConnector1">
            <a:avLst/>
          </a:prstGeom>
          <a:ln w="28575">
            <a:solidFill>
              <a:srgbClr val="007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 flipV="1">
            <a:off x="-235780" y="3536157"/>
            <a:ext cx="4510118" cy="95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09662" y="3509962"/>
            <a:ext cx="7715304" cy="1588"/>
          </a:xfrm>
          <a:prstGeom prst="straightConnector1">
            <a:avLst/>
          </a:prstGeom>
          <a:ln w="9525">
            <a:solidFill>
              <a:srgbClr val="FF5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09662" y="1438260"/>
            <a:ext cx="7715304" cy="1588"/>
          </a:xfrm>
          <a:prstGeom prst="straightConnector1">
            <a:avLst/>
          </a:prstGeom>
          <a:ln w="9525">
            <a:solidFill>
              <a:srgbClr val="FF5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V="1">
            <a:off x="3193245" y="3545682"/>
            <a:ext cx="4510118" cy="9524"/>
          </a:xfrm>
          <a:prstGeom prst="straightConnector1">
            <a:avLst/>
          </a:prstGeom>
          <a:ln w="9525">
            <a:solidFill>
              <a:srgbClr val="FF5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622268" y="3555207"/>
            <a:ext cx="4510118" cy="9524"/>
          </a:xfrm>
          <a:prstGeom prst="straightConnector1">
            <a:avLst/>
          </a:prstGeom>
          <a:ln w="9525">
            <a:solidFill>
              <a:srgbClr val="FF5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5348" y="1881005"/>
            <a:ext cx="1000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Many steps &amp; actors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5349" y="3938590"/>
            <a:ext cx="1000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Few steps &amp; actors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2670" y="5643578"/>
            <a:ext cx="257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Simple rules, few variants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5942" y="5643578"/>
            <a:ext cx="29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Complex rules, many variants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60294" y="3687047"/>
            <a:ext cx="3333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Approval</a:t>
            </a:r>
            <a:endParaRPr lang="da-DK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95942" y="3643314"/>
            <a:ext cx="321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Diagnosis</a:t>
            </a:r>
            <a:endParaRPr lang="da-DK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095480" y="1500174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</a:t>
            </a:r>
            <a:endParaRPr lang="da-DK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104"/>
          <p:cNvGrpSpPr/>
          <p:nvPr/>
        </p:nvGrpSpPr>
        <p:grpSpPr>
          <a:xfrm>
            <a:off x="3065458" y="4239498"/>
            <a:ext cx="1177637" cy="886690"/>
            <a:chOff x="3065458" y="4239498"/>
            <a:chExt cx="1177637" cy="886690"/>
          </a:xfrm>
        </p:grpSpPr>
        <p:sp>
          <p:nvSpPr>
            <p:cNvPr id="117" name="Rectangle 116"/>
            <p:cNvSpPr/>
            <p:nvPr/>
          </p:nvSpPr>
          <p:spPr>
            <a:xfrm>
              <a:off x="3455364" y="4239498"/>
              <a:ext cx="380011" cy="21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3425676" y="4572008"/>
              <a:ext cx="439387" cy="249382"/>
            </a:xfrm>
            <a:prstGeom prst="diamond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863084" y="4902537"/>
              <a:ext cx="380011" cy="21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65458" y="4912432"/>
              <a:ext cx="380011" cy="21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21" name="Elbow Connector 120"/>
            <p:cNvCxnSpPr/>
            <p:nvPr/>
          </p:nvCxnSpPr>
          <p:spPr>
            <a:xfrm rot="5400000">
              <a:off x="3585991" y="4512631"/>
              <a:ext cx="118754" cy="158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32"/>
            <p:cNvCxnSpPr>
              <a:stCxn id="118" idx="1"/>
              <a:endCxn id="120" idx="0"/>
            </p:cNvCxnSpPr>
            <p:nvPr/>
          </p:nvCxnSpPr>
          <p:spPr>
            <a:xfrm rot="10800000" flipV="1">
              <a:off x="3255463" y="4696700"/>
              <a:ext cx="170212" cy="215733"/>
            </a:xfrm>
            <a:prstGeom prst="bentConnector2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Elbow Connector 32"/>
            <p:cNvCxnSpPr>
              <a:stCxn id="118" idx="3"/>
              <a:endCxn id="119" idx="0"/>
            </p:cNvCxnSpPr>
            <p:nvPr/>
          </p:nvCxnSpPr>
          <p:spPr>
            <a:xfrm>
              <a:off x="3865063" y="4696699"/>
              <a:ext cx="188027" cy="205838"/>
            </a:xfrm>
            <a:prstGeom prst="bentConnector2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01"/>
          <p:cNvGrpSpPr/>
          <p:nvPr/>
        </p:nvGrpSpPr>
        <p:grpSpPr>
          <a:xfrm>
            <a:off x="6335229" y="4136388"/>
            <a:ext cx="1684398" cy="966490"/>
            <a:chOff x="6335229" y="4136388"/>
            <a:chExt cx="1684398" cy="966490"/>
          </a:xfrm>
        </p:grpSpPr>
        <p:sp>
          <p:nvSpPr>
            <p:cNvPr id="124" name="Oval 123"/>
            <p:cNvSpPr/>
            <p:nvPr/>
          </p:nvSpPr>
          <p:spPr>
            <a:xfrm>
              <a:off x="7104421" y="4136388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5" name="Oval 124"/>
            <p:cNvSpPr/>
            <p:nvPr/>
          </p:nvSpPr>
          <p:spPr>
            <a:xfrm>
              <a:off x="7256821" y="4401838"/>
              <a:ext cx="95003" cy="83128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6" name="Oval 125"/>
            <p:cNvSpPr/>
            <p:nvPr/>
          </p:nvSpPr>
          <p:spPr>
            <a:xfrm>
              <a:off x="6937058" y="4401284"/>
              <a:ext cx="95003" cy="83128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7" name="Oval 126"/>
            <p:cNvSpPr/>
            <p:nvPr/>
          </p:nvSpPr>
          <p:spPr>
            <a:xfrm>
              <a:off x="7438594" y="4713288"/>
              <a:ext cx="95003" cy="86293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8" name="Oval 127"/>
            <p:cNvSpPr/>
            <p:nvPr/>
          </p:nvSpPr>
          <p:spPr>
            <a:xfrm>
              <a:off x="7118830" y="4712734"/>
              <a:ext cx="95003" cy="86293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99067" y="4712180"/>
              <a:ext cx="95003" cy="86293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0" name="Oval 129"/>
            <p:cNvSpPr/>
            <p:nvPr/>
          </p:nvSpPr>
          <p:spPr>
            <a:xfrm>
              <a:off x="6479304" y="4711626"/>
              <a:ext cx="95003" cy="86293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1" name="Oval 130"/>
            <p:cNvSpPr/>
            <p:nvPr/>
          </p:nvSpPr>
          <p:spPr>
            <a:xfrm>
              <a:off x="7294518" y="5018087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2" name="Oval 131"/>
            <p:cNvSpPr/>
            <p:nvPr/>
          </p:nvSpPr>
          <p:spPr>
            <a:xfrm>
              <a:off x="6974755" y="5017533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3" name="Oval 132"/>
            <p:cNvSpPr/>
            <p:nvPr/>
          </p:nvSpPr>
          <p:spPr>
            <a:xfrm>
              <a:off x="6654993" y="5016979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4" name="Oval 133"/>
            <p:cNvSpPr/>
            <p:nvPr/>
          </p:nvSpPr>
          <p:spPr>
            <a:xfrm>
              <a:off x="6335229" y="5016425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5" name="Oval 134"/>
            <p:cNvSpPr/>
            <p:nvPr/>
          </p:nvSpPr>
          <p:spPr>
            <a:xfrm>
              <a:off x="7924624" y="5019750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6" name="Oval 135"/>
            <p:cNvSpPr/>
            <p:nvPr/>
          </p:nvSpPr>
          <p:spPr>
            <a:xfrm>
              <a:off x="7604860" y="5019196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7" name="Oval 136"/>
            <p:cNvSpPr/>
            <p:nvPr/>
          </p:nvSpPr>
          <p:spPr>
            <a:xfrm>
              <a:off x="7783848" y="4716059"/>
              <a:ext cx="95003" cy="86293"/>
            </a:xfrm>
            <a:prstGeom prst="ellipse">
              <a:avLst/>
            </a:prstGeom>
            <a:solidFill>
              <a:srgbClr val="A9BCC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38" name="Straight Connector 137"/>
            <p:cNvCxnSpPr>
              <a:stCxn id="124" idx="3"/>
              <a:endCxn id="126" idx="0"/>
            </p:cNvCxnSpPr>
            <p:nvPr/>
          </p:nvCxnSpPr>
          <p:spPr>
            <a:xfrm rot="5400000">
              <a:off x="6954475" y="4237426"/>
              <a:ext cx="193942" cy="13377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4" idx="5"/>
              <a:endCxn id="125" idx="0"/>
            </p:cNvCxnSpPr>
            <p:nvPr/>
          </p:nvCxnSpPr>
          <p:spPr>
            <a:xfrm rot="16200000" flipH="1">
              <a:off x="7147668" y="4245185"/>
              <a:ext cx="194496" cy="118812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5" idx="6"/>
              <a:endCxn id="137" idx="1"/>
            </p:cNvCxnSpPr>
            <p:nvPr/>
          </p:nvCxnSpPr>
          <p:spPr>
            <a:xfrm>
              <a:off x="7351823" y="4443402"/>
              <a:ext cx="445937" cy="285292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25" idx="5"/>
              <a:endCxn id="127" idx="0"/>
            </p:cNvCxnSpPr>
            <p:nvPr/>
          </p:nvCxnSpPr>
          <p:spPr>
            <a:xfrm rot="16200000" flipH="1">
              <a:off x="7291755" y="4518948"/>
              <a:ext cx="240494" cy="14818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5" idx="3"/>
              <a:endCxn id="128" idx="0"/>
            </p:cNvCxnSpPr>
            <p:nvPr/>
          </p:nvCxnSpPr>
          <p:spPr>
            <a:xfrm rot="5400000">
              <a:off x="7098562" y="4540562"/>
              <a:ext cx="239940" cy="104402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26" idx="5"/>
              <a:endCxn id="128" idx="0"/>
            </p:cNvCxnSpPr>
            <p:nvPr/>
          </p:nvCxnSpPr>
          <p:spPr>
            <a:xfrm rot="16200000" flipH="1">
              <a:off x="6971993" y="4518394"/>
              <a:ext cx="240494" cy="14818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26" idx="4"/>
              <a:endCxn id="129" idx="0"/>
            </p:cNvCxnSpPr>
            <p:nvPr/>
          </p:nvCxnSpPr>
          <p:spPr>
            <a:xfrm rot="5400000">
              <a:off x="6801681" y="4529301"/>
              <a:ext cx="227766" cy="137991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26" idx="2"/>
              <a:endCxn id="130" idx="7"/>
            </p:cNvCxnSpPr>
            <p:nvPr/>
          </p:nvCxnSpPr>
          <p:spPr>
            <a:xfrm rot="10800000" flipV="1">
              <a:off x="6560393" y="4442849"/>
              <a:ext cx="376664" cy="281413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30" idx="3"/>
              <a:endCxn id="134" idx="0"/>
            </p:cNvCxnSpPr>
            <p:nvPr/>
          </p:nvCxnSpPr>
          <p:spPr>
            <a:xfrm rot="5400000">
              <a:off x="6322402" y="4845610"/>
              <a:ext cx="231145" cy="110486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29" idx="4"/>
              <a:endCxn id="133" idx="0"/>
            </p:cNvCxnSpPr>
            <p:nvPr/>
          </p:nvCxnSpPr>
          <p:spPr>
            <a:xfrm rot="5400000">
              <a:off x="6665277" y="4835689"/>
              <a:ext cx="218508" cy="144075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29" idx="5"/>
              <a:endCxn id="132" idx="0"/>
            </p:cNvCxnSpPr>
            <p:nvPr/>
          </p:nvCxnSpPr>
          <p:spPr>
            <a:xfrm rot="16200000" flipH="1">
              <a:off x="6835358" y="4830634"/>
              <a:ext cx="231699" cy="142100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28" idx="4"/>
              <a:endCxn id="131" idx="0"/>
            </p:cNvCxnSpPr>
            <p:nvPr/>
          </p:nvCxnSpPr>
          <p:spPr>
            <a:xfrm rot="16200000" flipH="1">
              <a:off x="7144644" y="4820712"/>
              <a:ext cx="219062" cy="175689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27" idx="4"/>
              <a:endCxn id="136" idx="0"/>
            </p:cNvCxnSpPr>
            <p:nvPr/>
          </p:nvCxnSpPr>
          <p:spPr>
            <a:xfrm rot="16200000" flipH="1">
              <a:off x="7459421" y="4826255"/>
              <a:ext cx="219617" cy="166267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37" idx="5"/>
              <a:endCxn id="135" idx="0"/>
            </p:cNvCxnSpPr>
            <p:nvPr/>
          </p:nvCxnSpPr>
          <p:spPr>
            <a:xfrm rot="16200000" flipH="1">
              <a:off x="7803513" y="4851138"/>
              <a:ext cx="230037" cy="107187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0" idx="4"/>
              <a:endCxn id="133" idx="1"/>
            </p:cNvCxnSpPr>
            <p:nvPr/>
          </p:nvCxnSpPr>
          <p:spPr>
            <a:xfrm rot="16200000" flipH="1">
              <a:off x="6482236" y="4842486"/>
              <a:ext cx="231236" cy="142099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28" idx="3"/>
              <a:endCxn id="133" idx="7"/>
            </p:cNvCxnSpPr>
            <p:nvPr/>
          </p:nvCxnSpPr>
          <p:spPr>
            <a:xfrm rot="5400000">
              <a:off x="6813032" y="4709442"/>
              <a:ext cx="242765" cy="396661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27" idx="3"/>
              <a:endCxn id="132" idx="7"/>
            </p:cNvCxnSpPr>
            <p:nvPr/>
          </p:nvCxnSpPr>
          <p:spPr>
            <a:xfrm rot="5400000">
              <a:off x="7132794" y="4709996"/>
              <a:ext cx="242765" cy="396661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37" idx="3"/>
              <a:endCxn id="131" idx="7"/>
            </p:cNvCxnSpPr>
            <p:nvPr/>
          </p:nvCxnSpPr>
          <p:spPr>
            <a:xfrm rot="5400000">
              <a:off x="7466410" y="4698912"/>
              <a:ext cx="240548" cy="422153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26" idx="6"/>
              <a:endCxn id="136" idx="1"/>
            </p:cNvCxnSpPr>
            <p:nvPr/>
          </p:nvCxnSpPr>
          <p:spPr>
            <a:xfrm>
              <a:off x="7032060" y="4442848"/>
              <a:ext cx="586712" cy="588522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26" idx="3"/>
              <a:endCxn id="134" idx="7"/>
            </p:cNvCxnSpPr>
            <p:nvPr/>
          </p:nvCxnSpPr>
          <p:spPr>
            <a:xfrm rot="5400000">
              <a:off x="6405465" y="4483093"/>
              <a:ext cx="556361" cy="534652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>
              <a:stCxn id="137" idx="0"/>
              <a:endCxn id="126" idx="7"/>
            </p:cNvCxnSpPr>
            <p:nvPr/>
          </p:nvCxnSpPr>
          <p:spPr>
            <a:xfrm rot="16200000" flipV="1">
              <a:off x="7273450" y="4158157"/>
              <a:ext cx="302599" cy="813202"/>
            </a:xfrm>
            <a:prstGeom prst="curvedConnector3">
              <a:avLst>
                <a:gd name="adj1" fmla="val 144399"/>
              </a:avLst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2"/>
          <p:cNvGrpSpPr/>
          <p:nvPr/>
        </p:nvGrpSpPr>
        <p:grpSpPr>
          <a:xfrm>
            <a:off x="2965126" y="2064084"/>
            <a:ext cx="1470902" cy="1178602"/>
            <a:chOff x="2965126" y="2064084"/>
            <a:chExt cx="1470902" cy="1178602"/>
          </a:xfrm>
        </p:grpSpPr>
        <p:pic>
          <p:nvPicPr>
            <p:cNvPr id="15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04514" y="2064084"/>
              <a:ext cx="1031514" cy="1178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0" name="Rectangle 159"/>
            <p:cNvSpPr/>
            <p:nvPr/>
          </p:nvSpPr>
          <p:spPr>
            <a:xfrm>
              <a:off x="2965127" y="2078627"/>
              <a:ext cx="439387" cy="11335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2965126" y="2243350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2970036" y="2408392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2974946" y="2573434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2979856" y="2738476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2984766" y="2903518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2972821" y="3068560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rot="16200000" flipH="1">
              <a:off x="2502566" y="2641170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16200000" flipH="1">
              <a:off x="2621512" y="2642892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16200000" flipH="1">
              <a:off x="2740459" y="2644614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3"/>
          <p:cNvGrpSpPr/>
          <p:nvPr/>
        </p:nvGrpSpPr>
        <p:grpSpPr>
          <a:xfrm>
            <a:off x="6169386" y="1785926"/>
            <a:ext cx="1869554" cy="1465275"/>
            <a:chOff x="6169386" y="1785926"/>
            <a:chExt cx="1869554" cy="1465275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96073" y="2077025"/>
              <a:ext cx="1027641" cy="117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" name="Rectangle 170"/>
            <p:cNvSpPr/>
            <p:nvPr/>
          </p:nvSpPr>
          <p:spPr>
            <a:xfrm>
              <a:off x="7591789" y="2090377"/>
              <a:ext cx="439387" cy="1133519"/>
            </a:xfrm>
            <a:prstGeom prst="rect">
              <a:avLst/>
            </a:prstGeom>
            <a:noFill/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7591788" y="2255100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596698" y="2420142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7601608" y="2585184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7606518" y="2750226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7611428" y="2915268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599482" y="3080310"/>
              <a:ext cx="427512" cy="1588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16200000" flipH="1">
              <a:off x="7129228" y="2652920"/>
              <a:ext cx="1129305" cy="421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16200000" flipH="1">
              <a:off x="7248174" y="2654642"/>
              <a:ext cx="1129305" cy="421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16200000" flipH="1">
              <a:off x="7367121" y="2656364"/>
              <a:ext cx="1129305" cy="4214"/>
            </a:xfrm>
            <a:prstGeom prst="line">
              <a:avLst/>
            </a:prstGeom>
            <a:ln>
              <a:solidFill>
                <a:srgbClr val="007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6169387" y="2090377"/>
              <a:ext cx="439387" cy="11335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6169386" y="2255100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6174296" y="2420142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6179206" y="2585184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6184116" y="2750226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6189026" y="2915268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6177080" y="3080310"/>
              <a:ext cx="42751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5706825" y="2652920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5825772" y="2654642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5944719" y="2656364"/>
              <a:ext cx="1129305" cy="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01439" y="1785926"/>
              <a:ext cx="41763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2" name="Oval 191"/>
            <p:cNvSpPr/>
            <p:nvPr/>
          </p:nvSpPr>
          <p:spPr>
            <a:xfrm>
              <a:off x="7698111" y="2291009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3" name="Oval 192"/>
            <p:cNvSpPr/>
            <p:nvPr/>
          </p:nvSpPr>
          <p:spPr>
            <a:xfrm>
              <a:off x="7831461" y="2129084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4" name="Oval 193"/>
            <p:cNvSpPr/>
            <p:nvPr/>
          </p:nvSpPr>
          <p:spPr>
            <a:xfrm>
              <a:off x="7593336" y="2614859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5" name="Oval 194"/>
            <p:cNvSpPr/>
            <p:nvPr/>
          </p:nvSpPr>
          <p:spPr>
            <a:xfrm>
              <a:off x="7840986" y="2776784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6" name="Oval 195"/>
            <p:cNvSpPr/>
            <p:nvPr/>
          </p:nvSpPr>
          <p:spPr>
            <a:xfrm>
              <a:off x="7688586" y="2948234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7" name="Oval 196"/>
            <p:cNvSpPr/>
            <p:nvPr/>
          </p:nvSpPr>
          <p:spPr>
            <a:xfrm>
              <a:off x="7593336" y="2786309"/>
              <a:ext cx="95003" cy="83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05" name="TextBox 104"/>
          <p:cNvSpPr txBox="1"/>
          <p:nvPr/>
        </p:nvSpPr>
        <p:spPr>
          <a:xfrm rot="16200000">
            <a:off x="-287008" y="3086072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Solution</a:t>
            </a:r>
            <a:endParaRPr lang="en-US" sz="4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4396773" y="6000768"/>
            <a:ext cx="2163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Problem</a:t>
            </a:r>
            <a:endParaRPr lang="en-US" sz="44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152800" y="3184266"/>
            <a:ext cx="105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Project Plan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92801" y="5157192"/>
            <a:ext cx="168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Artificial Intelligence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195794" y="5157192"/>
            <a:ext cx="97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Flow Chart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58518" y="3184266"/>
            <a:ext cx="1260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Process Matrix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5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Variant explosion. Moving target</a:t>
            </a:r>
            <a:endParaRPr lang="da-DK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6" y="952550"/>
            <a:ext cx="1887114" cy="12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640632" y="1024558"/>
            <a:ext cx="734986" cy="53223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Image result for cancer treat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86" y="4810653"/>
            <a:ext cx="2869442" cy="19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4" y="2348880"/>
            <a:ext cx="5790220" cy="312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6496" y="5725705"/>
            <a:ext cx="6292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2000" dirty="0" smtClean="0"/>
              <a:t>Unlimited variants. 2</a:t>
            </a:r>
            <a:r>
              <a:rPr lang="da-DK" sz="2000" baseline="30000" dirty="0" smtClean="0"/>
              <a:t>300</a:t>
            </a:r>
            <a:r>
              <a:rPr lang="da-DK" sz="2000" dirty="0" smtClean="0"/>
              <a:t> breast cancer treatments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2000" dirty="0" smtClean="0"/>
              <a:t>Project 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2000" dirty="0" smtClean="0"/>
              <a:t>Problem changes during solution</a:t>
            </a:r>
            <a:endParaRPr lang="da-DK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781331" y="1556792"/>
            <a:ext cx="299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/>
              <a:t>The 300 variant conditions that may change or be uncvered as you go – examples:</a:t>
            </a:r>
            <a:endParaRPr lang="da-DK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781332" y="2502188"/>
            <a:ext cx="1498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Woman or Man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Menopausal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Pregnant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Young/old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Had radiation in past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Family (genetic) risk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Drug allergies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Preferences</a:t>
            </a:r>
            <a:endParaRPr lang="da-DK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279434" y="2492896"/>
            <a:ext cx="1498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Cancer big/small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Single/multiple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Invasive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Ductal/lobular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Grade 1, 2,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ER positive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HER2 positive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200" dirty="0" smtClean="0"/>
              <a:t>Lymph nodes  hit</a:t>
            </a:r>
            <a:endParaRPr lang="da-DK" sz="1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Data driven, auto generated (1)</a:t>
            </a:r>
            <a:endParaRPr lang="da-DK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3" y="1358850"/>
            <a:ext cx="2651345" cy="509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4488" y="1002214"/>
            <a:ext cx="341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/>
              <a:t>[Extract from Excel based designer]</a:t>
            </a:r>
            <a:endParaRPr lang="da-DK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824" y="980728"/>
            <a:ext cx="4992680" cy="418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1" y="5157192"/>
            <a:ext cx="4931355" cy="16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139848" y="1358850"/>
            <a:ext cx="1525120" cy="62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39848" y="4437112"/>
            <a:ext cx="1525120" cy="20162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36776" y="2852936"/>
            <a:ext cx="1800200" cy="109820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448944" y="1988840"/>
            <a:ext cx="1656184" cy="2448272"/>
          </a:xfrm>
          <a:prstGeom prst="rect">
            <a:avLst/>
          </a:prstGeom>
          <a:noFill/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9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Data </a:t>
            </a:r>
            <a:r>
              <a:rPr lang="da-DK" dirty="0"/>
              <a:t>driven, auto generated </a:t>
            </a:r>
            <a:r>
              <a:rPr lang="da-DK" dirty="0" smtClean="0"/>
              <a:t>(2)</a:t>
            </a:r>
            <a:endParaRPr lang="da-DK" dirty="0"/>
          </a:p>
        </p:txBody>
      </p:sp>
      <p:sp>
        <p:nvSpPr>
          <p:cNvPr id="5" name="TextBox 4"/>
          <p:cNvSpPr txBox="1"/>
          <p:nvPr/>
        </p:nvSpPr>
        <p:spPr>
          <a:xfrm>
            <a:off x="560512" y="1938318"/>
            <a:ext cx="341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smtClean="0"/>
              <a:t>[Extract from Excel based designer]</a:t>
            </a:r>
            <a:endParaRPr lang="da-DK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824" y="980728"/>
            <a:ext cx="4992680" cy="418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1" y="5157192"/>
            <a:ext cx="4931355" cy="16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4016896" y="2204864"/>
            <a:ext cx="2088232" cy="144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34727" y="3402038"/>
            <a:ext cx="1970401" cy="2422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05128" y="2204864"/>
            <a:ext cx="3168352" cy="1224136"/>
          </a:xfrm>
          <a:prstGeom prst="rect">
            <a:avLst/>
          </a:prstGeom>
          <a:noFill/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348881"/>
            <a:ext cx="357421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861048"/>
            <a:ext cx="3574215" cy="196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V="1">
            <a:off x="3133750" y="3108692"/>
            <a:ext cx="3070320" cy="150471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19586" y="2276872"/>
            <a:ext cx="3692207" cy="2232248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88504" y="3645024"/>
            <a:ext cx="3646223" cy="2160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/>
          <p:cNvSpPr txBox="1"/>
          <p:nvPr/>
        </p:nvSpPr>
        <p:spPr>
          <a:xfrm>
            <a:off x="416496" y="5898758"/>
            <a:ext cx="3949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smtClean="0">
                <a:solidFill>
                  <a:srgbClr val="C00000"/>
                </a:solidFill>
              </a:rPr>
              <a:t>These letters determine which data elements come onto which steps. Whether the variable is read-only on this step, required, whether the step must reset, if the variable changes value, and much more</a:t>
            </a:r>
            <a:endParaRPr lang="da-DK" sz="1400" dirty="0">
              <a:solidFill>
                <a:srgbClr val="C00000"/>
              </a:solidFill>
            </a:endParaRPr>
          </a:p>
        </p:txBody>
      </p:sp>
      <p:cxnSp>
        <p:nvCxnSpPr>
          <p:cNvPr id="23" name="Elbow Connector 22"/>
          <p:cNvCxnSpPr>
            <a:stCxn id="21" idx="1"/>
            <a:endCxn id="27" idx="1"/>
          </p:cNvCxnSpPr>
          <p:nvPr/>
        </p:nvCxnSpPr>
        <p:spPr>
          <a:xfrm rot="10800000" flipV="1">
            <a:off x="416496" y="3753036"/>
            <a:ext cx="72008" cy="2622775"/>
          </a:xfrm>
          <a:prstGeom prst="bentConnector3">
            <a:avLst>
              <a:gd name="adj1" fmla="val 417465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88505" y="3072522"/>
            <a:ext cx="3646223" cy="4284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/>
          <p:cNvSpPr txBox="1"/>
          <p:nvPr/>
        </p:nvSpPr>
        <p:spPr>
          <a:xfrm>
            <a:off x="416497" y="1321604"/>
            <a:ext cx="394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smtClean="0">
                <a:solidFill>
                  <a:srgbClr val="C00000"/>
                </a:solidFill>
              </a:rPr>
              <a:t>Relevance rules. Irrelevant data variables are hidden</a:t>
            </a:r>
            <a:endParaRPr lang="da-DK" sz="1400" dirty="0">
              <a:solidFill>
                <a:srgbClr val="C00000"/>
              </a:solidFill>
            </a:endParaRPr>
          </a:p>
        </p:txBody>
      </p:sp>
      <p:cxnSp>
        <p:nvCxnSpPr>
          <p:cNvPr id="32" name="Elbow Connector 31"/>
          <p:cNvCxnSpPr>
            <a:stCxn id="30" idx="1"/>
            <a:endCxn id="31" idx="1"/>
          </p:cNvCxnSpPr>
          <p:nvPr/>
        </p:nvCxnSpPr>
        <p:spPr>
          <a:xfrm rot="10800000">
            <a:off x="416497" y="1583214"/>
            <a:ext cx="72008" cy="1703552"/>
          </a:xfrm>
          <a:prstGeom prst="bentConnector3">
            <a:avLst>
              <a:gd name="adj1" fmla="val 417465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We start with breast cancer in the USA: Reducing cost for Health Insurance</a:t>
            </a:r>
            <a:endParaRPr lang="da-DK" dirty="0"/>
          </a:p>
        </p:txBody>
      </p:sp>
      <p:sp>
        <p:nvSpPr>
          <p:cNvPr id="4" name="Right Arrow 3"/>
          <p:cNvSpPr/>
          <p:nvPr/>
        </p:nvSpPr>
        <p:spPr>
          <a:xfrm>
            <a:off x="776536" y="3738804"/>
            <a:ext cx="2326412" cy="1168746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dirty="0" smtClean="0"/>
              <a:t>Hospitals</a:t>
            </a:r>
            <a:endParaRPr lang="da-DK" dirty="0"/>
          </a:p>
        </p:txBody>
      </p:sp>
      <p:sp>
        <p:nvSpPr>
          <p:cNvPr id="5" name="Right Arrow 4"/>
          <p:cNvSpPr/>
          <p:nvPr/>
        </p:nvSpPr>
        <p:spPr>
          <a:xfrm>
            <a:off x="4160912" y="3738804"/>
            <a:ext cx="1800200" cy="3081239"/>
          </a:xfrm>
          <a:prstGeom prst="rightArrow">
            <a:avLst>
              <a:gd name="adj1" fmla="val 100000"/>
              <a:gd name="adj2" fmla="val 23988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dirty="0" smtClean="0"/>
              <a:t>Health Insurers</a:t>
            </a:r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3008784" y="406922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smtClean="0">
                <a:solidFill>
                  <a:srgbClr val="002060"/>
                </a:solidFill>
              </a:rPr>
              <a:t>$25k</a:t>
            </a:r>
            <a:endParaRPr lang="da-DK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8784" y="53653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smtClean="0">
                <a:solidFill>
                  <a:srgbClr val="002060"/>
                </a:solidFill>
              </a:rPr>
              <a:t>$100k</a:t>
            </a:r>
            <a:endParaRPr lang="da-DK" sz="2400" b="1" dirty="0">
              <a:solidFill>
                <a:srgbClr val="00206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76536" y="5108750"/>
            <a:ext cx="2304257" cy="1033890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dirty="0" smtClean="0"/>
              <a:t>Pharmaceuticals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3008784" y="637348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smtClean="0">
                <a:solidFill>
                  <a:srgbClr val="002060"/>
                </a:solidFill>
              </a:rPr>
              <a:t>$125k</a:t>
            </a:r>
            <a:endParaRPr lang="da-DK" sz="2400" b="1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864768" y="6373483"/>
            <a:ext cx="122413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496" y="980728"/>
            <a:ext cx="605749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250,000 new breast cancers /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$125,000+ per patient (hospital and drugs)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Hospitals spend 1 – 5% of revenue on malpractice (insurance)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Hospitals bill 4 times what they recover</a:t>
            </a:r>
            <a:r>
              <a:rPr lang="da-DK" sz="1200" dirty="0" smtClean="0"/>
              <a:t> (*)</a:t>
            </a:r>
            <a:endParaRPr lang="da-DK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Ongoing fight to settle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Bills are ”fuzzy” and contain unnecessary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Our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Avoids malpractice and documents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Controls the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Gives an ”optimality guarantee”:  Treated conformant to rules</a:t>
            </a:r>
            <a:endParaRPr lang="da-DK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3438" y="3766388"/>
            <a:ext cx="31460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 smtClean="0"/>
              <a:t>Initial business case </a:t>
            </a:r>
          </a:p>
          <a:p>
            <a:endParaRPr lang="da-D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$1,000 per patient for lowering $125,000 of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Patients get ”optimal treatment guarantee” and ”reimbursement guarantee”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smtClean="0"/>
              <a:t>And patients love the insights...</a:t>
            </a:r>
          </a:p>
        </p:txBody>
      </p:sp>
      <p:pic>
        <p:nvPicPr>
          <p:cNvPr id="1026" name="Picture 2" descr="Image result for health insura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4793753"/>
            <a:ext cx="1549925" cy="103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232920" y="4793753"/>
            <a:ext cx="1549925" cy="103328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39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099062"/>
            <a:ext cx="1955236" cy="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20553" y="4099063"/>
            <a:ext cx="1956318" cy="8084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39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ctangle 17"/>
          <p:cNvSpPr/>
          <p:nvPr/>
        </p:nvSpPr>
        <p:spPr>
          <a:xfrm>
            <a:off x="1064568" y="5414500"/>
            <a:ext cx="947182" cy="700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32" name="Picture 8" descr="Image result for pharmaceutic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17" y="5414500"/>
            <a:ext cx="936104" cy="70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64568" y="5394988"/>
            <a:ext cx="1595252" cy="7200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39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159106"/>
            <a:ext cx="3006719" cy="22698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18577" y="908720"/>
            <a:ext cx="1835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 smtClean="0"/>
              <a:t>Example of hospital bill (*)</a:t>
            </a:r>
            <a:endParaRPr lang="da-DK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31153" y="3384985"/>
            <a:ext cx="2516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 smtClean="0"/>
              <a:t>(*) Source: </a:t>
            </a:r>
            <a:r>
              <a:rPr lang="da-DK" sz="1200" dirty="0" smtClean="0">
                <a:hlinkClick r:id="rId6"/>
              </a:rPr>
              <a:t>TrueCostOfHealthcare.net</a:t>
            </a:r>
            <a:endParaRPr lang="da-DK" sz="12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980728"/>
            <a:ext cx="980098" cy="3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Drug</a:t>
            </a:r>
            <a:br>
              <a:rPr lang="da-DK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a-DK" dirty="0" smtClean="0">
                <a:solidFill>
                  <a:schemeClr val="bg1">
                    <a:lumMod val="75000"/>
                  </a:schemeClr>
                </a:solidFill>
              </a:rPr>
              <a:t>Cure</a:t>
            </a:r>
            <a:br>
              <a:rPr lang="da-DK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a-DK" dirty="0" smtClean="0"/>
              <a:t>Execution</a:t>
            </a:r>
            <a:endParaRPr lang="da-DK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biggest case since washing </a:t>
            </a:r>
            <a:r>
              <a:rPr lang="da-DK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hands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History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052736"/>
            <a:ext cx="4931383" cy="55446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Unique, patented idea</a:t>
            </a:r>
          </a:p>
          <a:p>
            <a:pPr lvl="1"/>
            <a:r>
              <a:rPr lang="da-DK" dirty="0" smtClean="0"/>
              <a:t>Workflow = Project execution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</a:t>
            </a:r>
          </a:p>
          <a:p>
            <a:pPr lvl="1"/>
            <a:r>
              <a:rPr lang="en-US" dirty="0" err="1" smtClean="0"/>
              <a:t>Resultmaker</a:t>
            </a:r>
            <a:r>
              <a:rPr lang="en-US" dirty="0" smtClean="0"/>
              <a:t>: e-Government</a:t>
            </a:r>
          </a:p>
          <a:p>
            <a:pPr lvl="2"/>
            <a:r>
              <a:rPr lang="da-DK" dirty="0" smtClean="0"/>
              <a:t>Virk.dk – from IBM</a:t>
            </a:r>
          </a:p>
          <a:p>
            <a:pPr lvl="2"/>
            <a:r>
              <a:rPr lang="da-DK" dirty="0" smtClean="0"/>
              <a:t>Sick Reimbursemt: Largest e-Govt</a:t>
            </a:r>
          </a:p>
          <a:p>
            <a:pPr lvl="2"/>
            <a:r>
              <a:rPr lang="da-DK" dirty="0" smtClean="0"/>
              <a:t>Car inspection</a:t>
            </a:r>
          </a:p>
          <a:p>
            <a:pPr lvl="2"/>
            <a:r>
              <a:rPr lang="da-DK" dirty="0" smtClean="0"/>
              <a:t>All Danish ministries except Defence</a:t>
            </a:r>
          </a:p>
          <a:p>
            <a:pPr lvl="1"/>
            <a:r>
              <a:rPr lang="da-DK" dirty="0" smtClean="0"/>
              <a:t>Microsoft e-Gov Partner #1</a:t>
            </a:r>
          </a:p>
          <a:p>
            <a:pPr lvl="2"/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/>
              <a:t>nd</a:t>
            </a:r>
            <a:r>
              <a:rPr lang="en-US" dirty="0" smtClean="0"/>
              <a:t> generation</a:t>
            </a:r>
          </a:p>
          <a:p>
            <a:pPr lvl="1"/>
            <a:r>
              <a:rPr lang="en-US" dirty="0" err="1" smtClean="0"/>
              <a:t>KnowGo</a:t>
            </a:r>
            <a:r>
              <a:rPr lang="en-US" dirty="0" smtClean="0"/>
              <a:t> (Mauritius, France)</a:t>
            </a:r>
          </a:p>
          <a:p>
            <a:pPr lvl="2"/>
            <a:r>
              <a:rPr lang="da-DK" dirty="0" smtClean="0"/>
              <a:t>Cph. Biz School</a:t>
            </a:r>
            <a:endParaRPr lang="en-US" dirty="0" smtClean="0"/>
          </a:p>
          <a:p>
            <a:pPr lvl="1"/>
            <a:r>
              <a:rPr lang="en-US" dirty="0" smtClean="0"/>
              <a:t>Ocean Process</a:t>
            </a:r>
          </a:p>
          <a:p>
            <a:pPr lvl="2"/>
            <a:r>
              <a:rPr lang="da-DK" dirty="0" smtClean="0"/>
              <a:t>Cph. University: ”Booking.com”</a:t>
            </a:r>
          </a:p>
          <a:p>
            <a:pPr lvl="2"/>
            <a:r>
              <a:rPr lang="da-DK" dirty="0" smtClean="0"/>
              <a:t>Lyngby-Taarbæk: COPD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4077072"/>
            <a:ext cx="4479317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30" y="982663"/>
            <a:ext cx="3140382" cy="201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03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7" y="3284983"/>
            <a:ext cx="2354163" cy="158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GPS for Health: Drug + Cure management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136576" y="1124744"/>
            <a:ext cx="7560840" cy="1944216"/>
          </a:xfrm>
          <a:prstGeom prst="roundRect">
            <a:avLst/>
          </a:prstGeom>
          <a:gradFill flip="none" rotWithShape="1">
            <a:gsLst>
              <a:gs pos="0">
                <a:srgbClr val="FFCCCC"/>
              </a:gs>
              <a:gs pos="6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ight Arrow 5"/>
          <p:cNvSpPr/>
          <p:nvPr/>
        </p:nvSpPr>
        <p:spPr>
          <a:xfrm>
            <a:off x="5241032" y="1321440"/>
            <a:ext cx="2194318" cy="1440160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6000" b="1" dirty="0" smtClean="0"/>
              <a:t>Cure</a:t>
            </a:r>
            <a:endParaRPr lang="da-DK" sz="6000" b="1" dirty="0"/>
          </a:p>
        </p:txBody>
      </p:sp>
      <p:sp>
        <p:nvSpPr>
          <p:cNvPr id="9" name="Smiley Face 8"/>
          <p:cNvSpPr/>
          <p:nvPr/>
        </p:nvSpPr>
        <p:spPr>
          <a:xfrm>
            <a:off x="7786162" y="1775582"/>
            <a:ext cx="407198" cy="409954"/>
          </a:xfrm>
          <a:prstGeom prst="smileyFace">
            <a:avLst>
              <a:gd name="adj" fmla="val 4653"/>
            </a:avLst>
          </a:prstGeom>
          <a:solidFill>
            <a:srgbClr val="FEE5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miley Face 9"/>
          <p:cNvSpPr/>
          <p:nvPr/>
        </p:nvSpPr>
        <p:spPr>
          <a:xfrm>
            <a:off x="1784648" y="1775582"/>
            <a:ext cx="407198" cy="409954"/>
          </a:xfrm>
          <a:prstGeom prst="smileyFace">
            <a:avLst>
              <a:gd name="adj" fmla="val -465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52600" y="2363021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800" b="1" dirty="0" smtClean="0"/>
              <a:t>Disease</a:t>
            </a:r>
            <a:endParaRPr lang="da-DK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15908" y="2363021"/>
            <a:ext cx="106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800" b="1" dirty="0" smtClean="0"/>
              <a:t>Cured</a:t>
            </a:r>
            <a:endParaRPr lang="da-DK" sz="2800" b="1" dirty="0"/>
          </a:p>
        </p:txBody>
      </p:sp>
      <p:sp>
        <p:nvSpPr>
          <p:cNvPr id="13" name="Right Arrow 12"/>
          <p:cNvSpPr/>
          <p:nvPr/>
        </p:nvSpPr>
        <p:spPr>
          <a:xfrm>
            <a:off x="2792760" y="1321440"/>
            <a:ext cx="2194318" cy="1440160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6000" b="1" dirty="0" smtClean="0"/>
              <a:t>Drug</a:t>
            </a:r>
            <a:endParaRPr lang="da-DK" sz="60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85" y="4566876"/>
            <a:ext cx="2159779" cy="217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537176" y="3429000"/>
            <a:ext cx="847057" cy="57606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4" idx="6"/>
            <a:endCxn id="1030" idx="0"/>
          </p:cNvCxnSpPr>
          <p:nvPr/>
        </p:nvCxnSpPr>
        <p:spPr>
          <a:xfrm>
            <a:off x="7384233" y="3717032"/>
            <a:ext cx="665342" cy="849844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356992"/>
            <a:ext cx="3961421" cy="174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Can 35"/>
          <p:cNvSpPr/>
          <p:nvPr/>
        </p:nvSpPr>
        <p:spPr>
          <a:xfrm>
            <a:off x="1567445" y="5008527"/>
            <a:ext cx="1728192" cy="890000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1,500</a:t>
            </a:r>
          </a:p>
          <a:p>
            <a:pPr algn="ctr"/>
            <a:r>
              <a:rPr lang="da-DK" sz="1200" b="1" dirty="0" smtClean="0"/>
              <a:t>Active Substances</a:t>
            </a:r>
            <a:endParaRPr lang="da-DK" sz="1200" b="1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4820522"/>
            <a:ext cx="194421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780308" y="6135687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 dirty="0" smtClean="0"/>
              <a:t>Drug GPS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4489" y="4941168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Global Medication Database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65369" y="3140968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Unique Software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65368" y="3880889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Breast Cancer Solution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24809" y="5877272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Personal Health Record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Income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584573"/>
            <a:ext cx="1072902" cy="163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712" y="2527152"/>
            <a:ext cx="4067023" cy="176594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76536" y="1340768"/>
            <a:ext cx="2664296" cy="864096"/>
          </a:xfrm>
          <a:prstGeom prst="wedgeRectCallout">
            <a:avLst>
              <a:gd name="adj1" fmla="val -67696"/>
              <a:gd name="adj2" fmla="val 3114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If it’s free, where’s the money?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20552" y="2357264"/>
            <a:ext cx="2664296" cy="1359768"/>
          </a:xfrm>
          <a:prstGeom prst="wedgeRectCallout">
            <a:avLst>
              <a:gd name="adj1" fmla="val 56776"/>
              <a:gd name="adj2" fmla="val 2232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Care givers pay for the integration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76536" y="3933056"/>
            <a:ext cx="2664296" cy="648072"/>
          </a:xfrm>
          <a:prstGeom prst="wedgeRectCallout">
            <a:avLst>
              <a:gd name="adj1" fmla="val -68912"/>
              <a:gd name="adj2" fmla="val 501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Why?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920552" y="4733528"/>
            <a:ext cx="2664296" cy="2007840"/>
          </a:xfrm>
          <a:prstGeom prst="wedgeRectCallout">
            <a:avLst>
              <a:gd name="adj1" fmla="val 60020"/>
              <a:gd name="adj2" fmla="val 213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Patients require the guarantee</a:t>
            </a:r>
          </a:p>
          <a:p>
            <a:pPr algn="ctr"/>
            <a:endParaRPr lang="da-DK" dirty="0" smtClean="0">
              <a:solidFill>
                <a:schemeClr val="tx1"/>
              </a:solidFill>
            </a:endParaRPr>
          </a:p>
          <a:p>
            <a:pPr algn="ctr"/>
            <a:r>
              <a:rPr lang="da-DK" dirty="0" smtClean="0">
                <a:solidFill>
                  <a:schemeClr val="tx1"/>
                </a:solidFill>
              </a:rPr>
              <a:t>Conformance and avoid double data entry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4892675" y="3151509"/>
            <a:ext cx="2243932" cy="35178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 smtClean="0"/>
              <a:t>Doctors</a:t>
            </a:r>
          </a:p>
          <a:p>
            <a:r>
              <a:rPr lang="da-DK" sz="2000" dirty="0" smtClean="0"/>
              <a:t>Elderly care</a:t>
            </a:r>
          </a:p>
          <a:p>
            <a:endParaRPr lang="da-DK" sz="2000" dirty="0"/>
          </a:p>
          <a:p>
            <a:r>
              <a:rPr lang="da-DK" sz="2000" dirty="0" smtClean="0"/>
              <a:t>Med. </a:t>
            </a:r>
            <a:r>
              <a:rPr lang="da-DK" sz="2000" dirty="0"/>
              <a:t>d</a:t>
            </a:r>
            <a:r>
              <a:rPr lang="da-DK" sz="2000" dirty="0" smtClean="0"/>
              <a:t>atabases</a:t>
            </a:r>
          </a:p>
          <a:p>
            <a:r>
              <a:rPr lang="da-DK" sz="2000" dirty="0" smtClean="0"/>
              <a:t>Pharma sales</a:t>
            </a:r>
            <a:endParaRPr lang="en-US" sz="2000" dirty="0"/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404862" y="3151509"/>
            <a:ext cx="2243931" cy="35178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 smtClean="0"/>
              <a:t>Hospitals</a:t>
            </a:r>
          </a:p>
          <a:p>
            <a:pPr lvl="1"/>
            <a:r>
              <a:rPr lang="da-DK" sz="1800" dirty="0" smtClean="0"/>
              <a:t>Attraction</a:t>
            </a:r>
          </a:p>
          <a:p>
            <a:pPr lvl="1"/>
            <a:r>
              <a:rPr lang="da-DK" sz="1800" dirty="0" smtClean="0"/>
              <a:t>Malpractices (1-5%)</a:t>
            </a:r>
          </a:p>
          <a:p>
            <a:pPr lvl="1"/>
            <a:r>
              <a:rPr lang="da-DK" sz="1800" dirty="0" smtClean="0"/>
              <a:t>Invoicing (75%)</a:t>
            </a:r>
          </a:p>
          <a:p>
            <a:pPr lvl="1"/>
            <a:r>
              <a:rPr lang="da-DK" sz="1800" dirty="0" smtClean="0"/>
              <a:t>$1k of $125k+</a:t>
            </a:r>
          </a:p>
          <a:p>
            <a:r>
              <a:rPr lang="da-DK" sz="2000" dirty="0" smtClean="0"/>
              <a:t>Pharma sales (treatments in stead of drugs)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71550" y="1124744"/>
            <a:ext cx="4933978" cy="1944216"/>
          </a:xfrm>
          <a:prstGeom prst="roundRect">
            <a:avLst/>
          </a:prstGeom>
          <a:gradFill flip="none" rotWithShape="1">
            <a:gsLst>
              <a:gs pos="0">
                <a:srgbClr val="FFCCCC"/>
              </a:gs>
              <a:gs pos="62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ight Arrow 22"/>
          <p:cNvSpPr/>
          <p:nvPr/>
        </p:nvSpPr>
        <p:spPr>
          <a:xfrm>
            <a:off x="7401271" y="1321440"/>
            <a:ext cx="2194318" cy="1440160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6000" b="1" dirty="0" smtClean="0"/>
              <a:t>Cure</a:t>
            </a:r>
            <a:endParaRPr lang="da-DK" sz="6000" b="1" dirty="0"/>
          </a:p>
        </p:txBody>
      </p:sp>
      <p:sp>
        <p:nvSpPr>
          <p:cNvPr id="28" name="Right Arrow 27"/>
          <p:cNvSpPr/>
          <p:nvPr/>
        </p:nvSpPr>
        <p:spPr>
          <a:xfrm>
            <a:off x="4952999" y="1321440"/>
            <a:ext cx="2194318" cy="1440160"/>
          </a:xfrm>
          <a:prstGeom prst="rightArrow">
            <a:avLst>
              <a:gd name="adj1" fmla="val 100000"/>
              <a:gd name="adj2" fmla="val 18098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6000" b="1" dirty="0" smtClean="0"/>
              <a:t>Drug</a:t>
            </a:r>
            <a:endParaRPr lang="da-DK" sz="6000" b="1" dirty="0"/>
          </a:p>
        </p:txBody>
      </p:sp>
    </p:spTree>
    <p:extLst>
      <p:ext uri="{BB962C8B-B14F-4D97-AF65-F5344CB8AC3E}">
        <p14:creationId xmlns:p14="http://schemas.microsoft.com/office/powerpoint/2010/main" val="14484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Profit and loss</a:t>
            </a:r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Income</a:t>
            </a:r>
            <a:endParaRPr lang="da-DK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dirty="0" smtClean="0"/>
              <a:t>Drug:</a:t>
            </a:r>
          </a:p>
          <a:p>
            <a:r>
              <a:rPr lang="da-DK" dirty="0" smtClean="0"/>
              <a:t>$360 per doctor per year</a:t>
            </a:r>
          </a:p>
          <a:p>
            <a:pPr lvl="1"/>
            <a:r>
              <a:rPr lang="da-DK" dirty="0" smtClean="0"/>
              <a:t>20% of ZocDoc’s 50,000 doctors</a:t>
            </a:r>
          </a:p>
          <a:p>
            <a:pPr lvl="1"/>
            <a:r>
              <a:rPr lang="da-DK" dirty="0" smtClean="0"/>
              <a:t>$1.8m per year</a:t>
            </a:r>
          </a:p>
          <a:p>
            <a:r>
              <a:rPr lang="da-DK" dirty="0" smtClean="0"/>
              <a:t>$</a:t>
            </a:r>
            <a:r>
              <a:rPr lang="da-DK" dirty="0"/>
              <a:t>150 per </a:t>
            </a:r>
            <a:r>
              <a:rPr lang="da-DK" dirty="0" smtClean="0"/>
              <a:t>elderly per year</a:t>
            </a:r>
          </a:p>
          <a:p>
            <a:r>
              <a:rPr lang="da-DK" dirty="0" smtClean="0"/>
              <a:t>Medical databases</a:t>
            </a:r>
          </a:p>
          <a:p>
            <a:r>
              <a:rPr lang="da-DK" dirty="0" smtClean="0"/>
              <a:t>Pharma sales</a:t>
            </a:r>
            <a:endParaRPr lang="da-DK" dirty="0"/>
          </a:p>
          <a:p>
            <a:pPr lvl="1"/>
            <a:endParaRPr lang="da-DK" dirty="0" smtClean="0"/>
          </a:p>
          <a:p>
            <a:pPr marL="0" indent="0">
              <a:buNone/>
            </a:pPr>
            <a:r>
              <a:rPr lang="da-DK" dirty="0" smtClean="0"/>
              <a:t>Cure: </a:t>
            </a:r>
          </a:p>
          <a:p>
            <a:r>
              <a:rPr lang="da-DK" dirty="0" smtClean="0"/>
              <a:t>$1,000 per treatment</a:t>
            </a:r>
          </a:p>
          <a:p>
            <a:pPr lvl="1"/>
            <a:r>
              <a:rPr lang="da-DK" dirty="0" smtClean="0"/>
              <a:t>Starting with breast cancer</a:t>
            </a:r>
          </a:p>
          <a:p>
            <a:pPr lvl="1"/>
            <a:r>
              <a:rPr lang="da-DK" dirty="0" smtClean="0"/>
              <a:t>10% of 250,000 / yr in USA</a:t>
            </a:r>
          </a:p>
          <a:p>
            <a:pPr lvl="1"/>
            <a:r>
              <a:rPr lang="da-DK" dirty="0" smtClean="0"/>
              <a:t>$25m per year</a:t>
            </a:r>
          </a:p>
          <a:p>
            <a:pPr lvl="1"/>
            <a:endParaRPr lang="da-DK" dirty="0"/>
          </a:p>
          <a:p>
            <a:r>
              <a:rPr lang="da-DK" dirty="0" smtClean="0"/>
              <a:t>A share of Pharma Sales</a:t>
            </a:r>
          </a:p>
          <a:p>
            <a:pPr lvl="1"/>
            <a:r>
              <a:rPr lang="da-DK" dirty="0"/>
              <a:t>T</a:t>
            </a:r>
            <a:r>
              <a:rPr lang="da-DK" dirty="0" smtClean="0"/>
              <a:t>reatments with guaranteed medication</a:t>
            </a:r>
            <a:endParaRPr lang="da-DK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 smtClean="0"/>
              <a:t>Cost</a:t>
            </a:r>
            <a:endParaRPr lang="da-DK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032110" y="2174875"/>
            <a:ext cx="4529401" cy="3951288"/>
          </a:xfrm>
        </p:spPr>
        <p:txBody>
          <a:bodyPr>
            <a:normAutofit fontScale="77500" lnSpcReduction="20000"/>
          </a:bodyPr>
          <a:lstStyle/>
          <a:p>
            <a:r>
              <a:rPr lang="da-DK" dirty="0" smtClean="0"/>
              <a:t>Technical team</a:t>
            </a:r>
          </a:p>
          <a:p>
            <a:pPr lvl="1"/>
            <a:r>
              <a:rPr lang="da-DK" dirty="0" smtClean="0"/>
              <a:t>Support and operations</a:t>
            </a:r>
          </a:p>
          <a:p>
            <a:pPr lvl="1"/>
            <a:r>
              <a:rPr lang="da-DK" dirty="0" smtClean="0"/>
              <a:t>Product development</a:t>
            </a:r>
          </a:p>
          <a:p>
            <a:pPr lvl="2"/>
            <a:r>
              <a:rPr lang="da-DK" dirty="0" smtClean="0"/>
              <a:t>Mobile. Drop down</a:t>
            </a:r>
          </a:p>
          <a:p>
            <a:pPr lvl="2"/>
            <a:r>
              <a:rPr lang="da-DK" dirty="0" smtClean="0"/>
              <a:t>Picture of med.s -&gt; med list</a:t>
            </a:r>
          </a:p>
          <a:p>
            <a:pPr lvl="2"/>
            <a:r>
              <a:rPr lang="da-DK" dirty="0" smtClean="0"/>
              <a:t>Integrations</a:t>
            </a:r>
          </a:p>
          <a:p>
            <a:pPr lvl="2"/>
            <a:r>
              <a:rPr lang="da-DK" dirty="0" smtClean="0"/>
              <a:t>CE, HIPAA conformance. Anonymity</a:t>
            </a:r>
          </a:p>
          <a:p>
            <a:r>
              <a:rPr lang="da-DK" dirty="0" smtClean="0"/>
              <a:t>Clinical team</a:t>
            </a:r>
          </a:p>
          <a:p>
            <a:pPr lvl="1"/>
            <a:r>
              <a:rPr lang="da-DK" dirty="0" smtClean="0"/>
              <a:t>Medication databases</a:t>
            </a:r>
          </a:p>
          <a:p>
            <a:pPr lvl="1"/>
            <a:r>
              <a:rPr lang="da-DK" dirty="0" smtClean="0"/>
              <a:t>Guideline digitization</a:t>
            </a:r>
          </a:p>
          <a:p>
            <a:pPr lvl="1"/>
            <a:r>
              <a:rPr lang="da-DK" dirty="0" smtClean="0"/>
              <a:t>Government agency relations</a:t>
            </a:r>
          </a:p>
          <a:p>
            <a:r>
              <a:rPr lang="da-DK" dirty="0" smtClean="0"/>
              <a:t>Sales &amp; Marketing</a:t>
            </a:r>
          </a:p>
          <a:p>
            <a:pPr lvl="1"/>
            <a:r>
              <a:rPr lang="da-DK" dirty="0" smtClean="0"/>
              <a:t>Partners: Medication record adoption</a:t>
            </a:r>
          </a:p>
          <a:p>
            <a:pPr lvl="1"/>
            <a:r>
              <a:rPr lang="da-DK" dirty="0" smtClean="0"/>
              <a:t>Hospitals and insurance</a:t>
            </a:r>
          </a:p>
          <a:p>
            <a:pPr lvl="1"/>
            <a:r>
              <a:rPr lang="da-DK" dirty="0" smtClean="0"/>
              <a:t>Pharmaceuticals</a:t>
            </a:r>
          </a:p>
          <a:p>
            <a:pPr lvl="1"/>
            <a:r>
              <a:rPr lang="da-DK" dirty="0" smtClean="0"/>
              <a:t>Global clinical community</a:t>
            </a:r>
          </a:p>
        </p:txBody>
      </p:sp>
    </p:spTree>
    <p:extLst>
      <p:ext uri="{BB962C8B-B14F-4D97-AF65-F5344CB8AC3E}">
        <p14:creationId xmlns:p14="http://schemas.microsoft.com/office/powerpoint/2010/main" val="5138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7016" y="3496938"/>
            <a:ext cx="4105590" cy="2380334"/>
          </a:xfrm>
        </p:spPr>
        <p:txBody>
          <a:bodyPr>
            <a:normAutofit/>
          </a:bodyPr>
          <a:lstStyle/>
          <a:p>
            <a:r>
              <a:rPr lang="da-DK" dirty="0" smtClean="0"/>
              <a:t>The biggest case since washing hands</a:t>
            </a:r>
            <a:endParaRPr lang="da-D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584573"/>
            <a:ext cx="1072902" cy="163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712" y="2527152"/>
            <a:ext cx="4067023" cy="176594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76536" y="1340768"/>
            <a:ext cx="2664296" cy="864096"/>
          </a:xfrm>
          <a:prstGeom prst="wedgeRectCallout">
            <a:avLst>
              <a:gd name="adj1" fmla="val -67696"/>
              <a:gd name="adj2" fmla="val 3114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If it’s free, where’s the money?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20552" y="2357264"/>
            <a:ext cx="2664296" cy="1359768"/>
          </a:xfrm>
          <a:prstGeom prst="wedgeRectCallout">
            <a:avLst>
              <a:gd name="adj1" fmla="val 56776"/>
              <a:gd name="adj2" fmla="val 2232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Care givers pay for the integration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76536" y="3933056"/>
            <a:ext cx="2664296" cy="648072"/>
          </a:xfrm>
          <a:prstGeom prst="wedgeRectCallout">
            <a:avLst>
              <a:gd name="adj1" fmla="val -68912"/>
              <a:gd name="adj2" fmla="val 501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Why?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920552" y="4733528"/>
            <a:ext cx="2664296" cy="2007840"/>
          </a:xfrm>
          <a:prstGeom prst="wedgeRectCallout">
            <a:avLst>
              <a:gd name="adj1" fmla="val 60020"/>
              <a:gd name="adj2" fmla="val 213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Patients require the guarantee</a:t>
            </a:r>
          </a:p>
          <a:p>
            <a:pPr algn="ctr"/>
            <a:endParaRPr lang="da-DK" dirty="0" smtClean="0">
              <a:solidFill>
                <a:schemeClr val="tx1"/>
              </a:solidFill>
            </a:endParaRPr>
          </a:p>
          <a:p>
            <a:pPr algn="ctr"/>
            <a:r>
              <a:rPr lang="da-DK" dirty="0" smtClean="0">
                <a:solidFill>
                  <a:schemeClr val="tx1"/>
                </a:solidFill>
              </a:rPr>
              <a:t>Conformance and avoid double data entry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8049344" y="980728"/>
            <a:ext cx="1584176" cy="896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/>
              <a:t>Avoid errors.</a:t>
            </a:r>
          </a:p>
          <a:p>
            <a:pPr marL="0" indent="0">
              <a:buNone/>
            </a:pPr>
            <a:r>
              <a:rPr lang="da-DK" dirty="0" smtClean="0"/>
              <a:t>Global optimum.</a:t>
            </a:r>
          </a:p>
          <a:p>
            <a:pPr marL="0" indent="0">
              <a:buNone/>
            </a:pPr>
            <a:r>
              <a:rPr lang="da-DK" dirty="0" smtClean="0"/>
              <a:t>People in control.</a:t>
            </a:r>
            <a:endParaRPr lang="da-DK" dirty="0"/>
          </a:p>
        </p:txBody>
      </p:sp>
      <p:sp>
        <p:nvSpPr>
          <p:cNvPr id="15" name="Rectangle 14"/>
          <p:cNvSpPr/>
          <p:nvPr/>
        </p:nvSpPr>
        <p:spPr>
          <a:xfrm>
            <a:off x="8049344" y="980728"/>
            <a:ext cx="151216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5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P&amp;L and investment calculation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6" y="1132036"/>
            <a:ext cx="94678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52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4648" y="3140968"/>
            <a:ext cx="7020780" cy="302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Avoid errors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2736"/>
            <a:ext cx="3600400" cy="177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80" y="2224262"/>
            <a:ext cx="2916324" cy="35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76761" y="3352558"/>
            <a:ext cx="833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smtClean="0"/>
              <a:t>Procedure</a:t>
            </a:r>
          </a:p>
          <a:p>
            <a:r>
              <a:rPr lang="da-DK" sz="1050" dirty="0" smtClean="0"/>
              <a:t>Medication</a:t>
            </a:r>
            <a:endParaRPr lang="en-US" sz="105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874540" y="3515474"/>
            <a:ext cx="185334" cy="47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74540" y="3464824"/>
            <a:ext cx="185334" cy="24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874540" y="2888760"/>
            <a:ext cx="185334" cy="550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74540" y="3655886"/>
            <a:ext cx="1853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>
            <a:spLocks/>
          </p:cNvSpPr>
          <p:nvPr/>
        </p:nvSpPr>
        <p:spPr>
          <a:xfrm>
            <a:off x="8049344" y="980728"/>
            <a:ext cx="1584176" cy="896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/>
              <a:t>Avoid errors.</a:t>
            </a: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Global optimum.</a:t>
            </a: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People in control.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49344" y="980728"/>
            <a:ext cx="151216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1" y="3132759"/>
            <a:ext cx="4039169" cy="245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75227" y="1484784"/>
            <a:ext cx="4178173" cy="5040560"/>
          </a:xfrm>
        </p:spPr>
        <p:txBody>
          <a:bodyPr>
            <a:normAutofit fontScale="55000" lnSpcReduction="20000"/>
          </a:bodyPr>
          <a:lstStyle/>
          <a:p>
            <a:r>
              <a:rPr lang="da-DK" dirty="0" smtClean="0"/>
              <a:t>5% of hospitalizations encounter an error</a:t>
            </a:r>
          </a:p>
          <a:p>
            <a:r>
              <a:rPr lang="da-DK" dirty="0" smtClean="0"/>
              <a:t>More people die from hospital errors than in traffic</a:t>
            </a:r>
          </a:p>
          <a:p>
            <a:r>
              <a:rPr lang="da-DK" dirty="0"/>
              <a:t>80% of hospital errors</a:t>
            </a:r>
          </a:p>
          <a:p>
            <a:pPr lvl="1"/>
            <a:r>
              <a:rPr lang="da-DK" dirty="0" smtClean="0"/>
              <a:t>Medication (23.9%)</a:t>
            </a:r>
          </a:p>
          <a:p>
            <a:pPr lvl="1"/>
            <a:r>
              <a:rPr lang="da-DK" dirty="0" smtClean="0"/>
              <a:t>Procedure (56.6%)</a:t>
            </a:r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pPr marL="0" indent="0">
              <a:buNone/>
            </a:pPr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r>
              <a:rPr lang="da-DK" dirty="0" smtClean="0"/>
              <a:t>Bad cases of errors</a:t>
            </a:r>
            <a:br>
              <a:rPr lang="da-DK" dirty="0" smtClean="0"/>
            </a:br>
            <a:r>
              <a:rPr lang="da-DK" dirty="0" smtClean="0"/>
              <a:t>of in hospitals</a:t>
            </a:r>
            <a:endParaRPr lang="da-DK" dirty="0"/>
          </a:p>
          <a:p>
            <a:endParaRPr lang="da-DK" dirty="0"/>
          </a:p>
          <a:p>
            <a:endParaRPr lang="en-US" dirty="0" smtClean="0"/>
          </a:p>
          <a:p>
            <a:r>
              <a:rPr lang="da-DK" dirty="0" smtClean="0"/>
              <a:t>Perception </a:t>
            </a:r>
            <a:r>
              <a:rPr lang="da-DK" smtClean="0"/>
              <a:t>of many</a:t>
            </a:r>
            <a:br>
              <a:rPr lang="da-DK" smtClean="0"/>
            </a:br>
            <a:r>
              <a:rPr lang="da-DK" smtClean="0"/>
              <a:t>medication </a:t>
            </a:r>
            <a:r>
              <a:rPr lang="da-DK" dirty="0" smtClean="0"/>
              <a:t>errors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6" y="5269581"/>
            <a:ext cx="3076132" cy="158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4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Global optimum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515826"/>
            <a:ext cx="3909934" cy="314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65" y="3800854"/>
            <a:ext cx="3629560" cy="186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072680" y="1196752"/>
            <a:ext cx="5832648" cy="936104"/>
          </a:xfrm>
          <a:prstGeom prst="wedgeRoundRectCallout">
            <a:avLst>
              <a:gd name="adj1" fmla="val -32754"/>
              <a:gd name="adj2" fmla="val 141866"/>
              <a:gd name="adj3" fmla="val 16667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/>
              <a:t>Are there Danish guidelines?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40633" y="5805264"/>
            <a:ext cx="532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Our kids want no such thing as national guidelines.  They interact Globally. They want the Global optimum.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8049344" y="980728"/>
            <a:ext cx="1584176" cy="896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Avoid errors.</a:t>
            </a:r>
          </a:p>
          <a:p>
            <a:pPr marL="0" indent="0">
              <a:buNone/>
            </a:pPr>
            <a:r>
              <a:rPr lang="da-DK" dirty="0" smtClean="0"/>
              <a:t>Global optimum.</a:t>
            </a: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People in control.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49344" y="980728"/>
            <a:ext cx="151216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2000" dirty="0" smtClean="0"/>
              <a:t>People in control</a:t>
            </a:r>
            <a:br>
              <a:rPr lang="da-DK" sz="2000" dirty="0" smtClean="0"/>
            </a:br>
            <a:r>
              <a:rPr lang="da-DK" dirty="0" smtClean="0"/>
              <a:t>Before</a:t>
            </a:r>
            <a:endParaRPr lang="da-DK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53" y="2276797"/>
            <a:ext cx="4840650" cy="32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upload.wikimedia.org/wikipedia/commons/thumb/3/38/Hospital_sign.svg/451px-Hospital_sig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28" y="3181455"/>
            <a:ext cx="1558049" cy="155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7323" y="3685511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Hospital</a:t>
            </a:r>
            <a:endParaRPr lang="da-DK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77329" y="2045964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Doctor</a:t>
            </a:r>
            <a:endParaRPr lang="da-DK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1585" y="3729646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/>
              <a:t>Patient</a:t>
            </a:r>
            <a:endParaRPr lang="da-DK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77323" y="2247401"/>
            <a:ext cx="123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Electronic Health Record</a:t>
            </a:r>
            <a:endParaRPr lang="da-DK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8049344" y="980728"/>
            <a:ext cx="1584176" cy="896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Avoid errors.</a:t>
            </a:r>
          </a:p>
          <a:p>
            <a:pPr marL="0" indent="0">
              <a:buNone/>
            </a:pP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Global optimum.</a:t>
            </a:r>
          </a:p>
          <a:p>
            <a:pPr marL="0" indent="0">
              <a:buNone/>
            </a:pPr>
            <a:r>
              <a:rPr lang="da-DK" dirty="0" smtClean="0"/>
              <a:t>People in control.</a:t>
            </a:r>
            <a:endParaRPr lang="da-DK" dirty="0"/>
          </a:p>
        </p:txBody>
      </p:sp>
      <p:sp>
        <p:nvSpPr>
          <p:cNvPr id="10" name="Rectangle 9"/>
          <p:cNvSpPr/>
          <p:nvPr/>
        </p:nvSpPr>
        <p:spPr>
          <a:xfrm>
            <a:off x="8049344" y="980728"/>
            <a:ext cx="151216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>
            <a:endCxn id="10" idx="2"/>
          </p:cNvCxnSpPr>
          <p:nvPr/>
        </p:nvCxnSpPr>
        <p:spPr>
          <a:xfrm flipH="1" flipV="1">
            <a:off x="2491665" y="4792880"/>
            <a:ext cx="1715128" cy="1043840"/>
          </a:xfrm>
          <a:prstGeom prst="straightConnector1">
            <a:avLst/>
          </a:prstGeom>
          <a:ln w="76200">
            <a:solidFill>
              <a:schemeClr val="tx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2000" dirty="0"/>
              <a:t>People in </a:t>
            </a:r>
            <a:r>
              <a:rPr lang="da-DK" sz="2000" dirty="0" smtClean="0"/>
              <a:t>control</a:t>
            </a:r>
            <a:r>
              <a:rPr lang="da-DK" sz="2000" dirty="0"/>
              <a:t/>
            </a:r>
            <a:br>
              <a:rPr lang="da-DK" sz="2000" dirty="0"/>
            </a:br>
            <a:r>
              <a:rPr lang="da-DK" dirty="0"/>
              <a:t>After</a:t>
            </a:r>
          </a:p>
        </p:txBody>
      </p:sp>
      <p:sp>
        <p:nvSpPr>
          <p:cNvPr id="7" name="Can 6"/>
          <p:cNvSpPr/>
          <p:nvPr/>
        </p:nvSpPr>
        <p:spPr>
          <a:xfrm>
            <a:off x="4123210" y="4612584"/>
            <a:ext cx="1649058" cy="1440160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/>
          <p:cNvSpPr txBox="1"/>
          <p:nvPr/>
        </p:nvSpPr>
        <p:spPr>
          <a:xfrm>
            <a:off x="4329883" y="4972624"/>
            <a:ext cx="1235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smtClean="0">
                <a:solidFill>
                  <a:schemeClr val="bg1"/>
                </a:solidFill>
              </a:rPr>
              <a:t>CURE GPS</a:t>
            </a:r>
            <a:endParaRPr lang="da-DK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>
            <a:off x="3111546" y="4684592"/>
            <a:ext cx="1011664" cy="648072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https://upload.wikimedia.org/wikipedia/commons/thumb/3/38/Hospital_sign.svg/451px-Hospital_sig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234831"/>
            <a:ext cx="1558049" cy="155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75835" y="3738887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Hospital</a:t>
            </a:r>
            <a:endParaRPr lang="da-DK" sz="2400" dirty="0"/>
          </a:p>
        </p:txBody>
      </p:sp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42" y="980728"/>
            <a:ext cx="4235400" cy="219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342697" y="1168582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Doctor</a:t>
            </a:r>
            <a:endParaRPr lang="da-DK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678194" y="1168582"/>
            <a:ext cx="12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/>
              <a:t>Patient</a:t>
            </a:r>
            <a:endParaRPr lang="da-DK" sz="24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66" y="3028408"/>
            <a:ext cx="2910620" cy="2016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875835" y="2300777"/>
            <a:ext cx="123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Electronic Health Record</a:t>
            </a:r>
            <a:endParaRPr lang="da-DK" dirty="0"/>
          </a:p>
        </p:txBody>
      </p:sp>
      <p:sp>
        <p:nvSpPr>
          <p:cNvPr id="28" name="TextBox 27"/>
          <p:cNvSpPr txBox="1"/>
          <p:nvPr/>
        </p:nvSpPr>
        <p:spPr>
          <a:xfrm>
            <a:off x="3111546" y="4170017"/>
            <a:ext cx="123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Prefill of data</a:t>
            </a:r>
            <a:endParaRPr lang="da-DK" dirty="0"/>
          </a:p>
        </p:txBody>
      </p:sp>
      <p:sp>
        <p:nvSpPr>
          <p:cNvPr id="29" name="TextBox 28"/>
          <p:cNvSpPr txBox="1"/>
          <p:nvPr/>
        </p:nvSpPr>
        <p:spPr>
          <a:xfrm>
            <a:off x="2262577" y="5201422"/>
            <a:ext cx="123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Record</a:t>
            </a:r>
          </a:p>
          <a:p>
            <a:pPr algn="ctr"/>
            <a:r>
              <a:rPr lang="da-DK" dirty="0" smtClean="0"/>
              <a:t>creation / storing</a:t>
            </a:r>
            <a:endParaRPr lang="da-DK" dirty="0"/>
          </a:p>
        </p:txBody>
      </p:sp>
      <p:pic>
        <p:nvPicPr>
          <p:cNvPr id="32" name="Picture 10" descr="https://upload.wikimedia.org/wikipedia/commons/thumb/3/38/Hospital_sign.svg/451px-Hospital_sig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48">
            <a:off x="5686434" y="1618454"/>
            <a:ext cx="434959" cy="43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3940">
            <a:off x="5596308" y="1994896"/>
            <a:ext cx="487267" cy="337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AutoShape 2" descr="Click for full size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4" name="AutoShape 4" descr="Click for full size repo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19" y="3969718"/>
            <a:ext cx="1702391" cy="21550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82" y="4130219"/>
            <a:ext cx="1674960" cy="2217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0472" y="6309320"/>
            <a:ext cx="968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200" dirty="0" smtClean="0"/>
              <a:t>The patient participates in decisons, checks conformance</a:t>
            </a:r>
            <a:endParaRPr lang="da-DK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940376"/>
            <a:ext cx="749552" cy="4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2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Drug</a:t>
            </a: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da-DK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Cure</a:t>
            </a:r>
            <a:br>
              <a:rPr lang="da-DK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da-DK" dirty="0" smtClean="0">
                <a:solidFill>
                  <a:schemeClr val="bg1">
                    <a:lumMod val="85000"/>
                  </a:schemeClr>
                </a:solidFill>
              </a:rPr>
              <a:t>Execution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biggest case since washing hands</a:t>
            </a:r>
            <a:endParaRPr lang="da-DK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420888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0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23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87" y="3573016"/>
            <a:ext cx="1316085" cy="131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los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5" y="3762596"/>
            <a:ext cx="1209632" cy="6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91" y="3528249"/>
            <a:ext cx="1143209" cy="114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13" y="6211018"/>
            <a:ext cx="4781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717032"/>
            <a:ext cx="1268400" cy="12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The whole world builds its medicine on the same 1,500 active substances</a:t>
            </a:r>
            <a:endParaRPr lang="en-US" dirty="0"/>
          </a:p>
        </p:txBody>
      </p:sp>
      <p:pic>
        <p:nvPicPr>
          <p:cNvPr id="3" name="Picture 12" descr="Image result for us ni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3" y="6067669"/>
            <a:ext cx="685953" cy="60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n 3"/>
          <p:cNvSpPr/>
          <p:nvPr/>
        </p:nvSpPr>
        <p:spPr>
          <a:xfrm>
            <a:off x="3656856" y="5013176"/>
            <a:ext cx="2376264" cy="1322048"/>
          </a:xfrm>
          <a:prstGeom prst="can">
            <a:avLst>
              <a:gd name="adj" fmla="val 19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1,500</a:t>
            </a:r>
          </a:p>
          <a:p>
            <a:pPr algn="ctr"/>
            <a:r>
              <a:rPr lang="da-DK" sz="1200" b="1" dirty="0" smtClean="0"/>
              <a:t>Active Substances</a:t>
            </a:r>
          </a:p>
          <a:p>
            <a:pPr algn="ctr"/>
            <a:r>
              <a:rPr lang="da-DK" sz="1200" b="1" dirty="0" smtClean="0"/>
              <a:t>Fixed by  </a:t>
            </a:r>
            <a:r>
              <a:rPr lang="da-DK" b="1" dirty="0" smtClean="0"/>
              <a:t>Rx Norm</a:t>
            </a:r>
            <a:endParaRPr lang="da-DK" sz="1200" b="1" dirty="0"/>
          </a:p>
        </p:txBody>
      </p:sp>
      <p:pic>
        <p:nvPicPr>
          <p:cNvPr id="5" name="Picture 6" descr="Image result for lægemiddelstyrelse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789010"/>
            <a:ext cx="1728192" cy="6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n 5"/>
          <p:cNvSpPr/>
          <p:nvPr/>
        </p:nvSpPr>
        <p:spPr>
          <a:xfrm>
            <a:off x="640217" y="2636912"/>
            <a:ext cx="1471813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7,600</a:t>
            </a:r>
          </a:p>
          <a:p>
            <a:pPr algn="ctr"/>
            <a:r>
              <a:rPr lang="da-DK" sz="1200" b="1" dirty="0" smtClean="0"/>
              <a:t>Medicines</a:t>
            </a:r>
            <a:endParaRPr lang="da-DK" sz="1200" b="1" dirty="0"/>
          </a:p>
        </p:txBody>
      </p:sp>
      <p:sp>
        <p:nvSpPr>
          <p:cNvPr id="7" name="Can 6"/>
          <p:cNvSpPr/>
          <p:nvPr/>
        </p:nvSpPr>
        <p:spPr>
          <a:xfrm>
            <a:off x="3085923" y="2636912"/>
            <a:ext cx="1471813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12,000</a:t>
            </a:r>
          </a:p>
          <a:p>
            <a:pPr algn="ctr"/>
            <a:r>
              <a:rPr lang="da-DK" sz="1200" b="1" dirty="0" smtClean="0"/>
              <a:t>Medicines</a:t>
            </a:r>
            <a:endParaRPr lang="da-DK" sz="1200" b="1" dirty="0"/>
          </a:p>
        </p:txBody>
      </p:sp>
      <p:sp>
        <p:nvSpPr>
          <p:cNvPr id="8" name="Can 7"/>
          <p:cNvSpPr/>
          <p:nvPr/>
        </p:nvSpPr>
        <p:spPr>
          <a:xfrm>
            <a:off x="7977336" y="2636912"/>
            <a:ext cx="1471813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19,900</a:t>
            </a:r>
          </a:p>
          <a:p>
            <a:pPr algn="ctr"/>
            <a:r>
              <a:rPr lang="da-DK" sz="1200" b="1" dirty="0" smtClean="0"/>
              <a:t>Medicines</a:t>
            </a:r>
            <a:endParaRPr lang="da-DK" sz="1200" b="1" dirty="0"/>
          </a:p>
        </p:txBody>
      </p:sp>
      <p:sp>
        <p:nvSpPr>
          <p:cNvPr id="9" name="Can 8"/>
          <p:cNvSpPr/>
          <p:nvPr/>
        </p:nvSpPr>
        <p:spPr>
          <a:xfrm>
            <a:off x="5531629" y="2636912"/>
            <a:ext cx="1471813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 smtClean="0"/>
              <a:t>12,000</a:t>
            </a:r>
          </a:p>
          <a:p>
            <a:pPr algn="ctr"/>
            <a:r>
              <a:rPr lang="da-DK" sz="1200" b="1" dirty="0" smtClean="0"/>
              <a:t>Medicines</a:t>
            </a:r>
            <a:endParaRPr lang="da-DK" sz="1200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44" y="1878839"/>
            <a:ext cx="738196" cy="55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ANSM : Agence Nationale de sécurité du Médicament et des produits de santé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1878839"/>
            <a:ext cx="1926803" cy="6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gencia Española de Medicamentos y Productos Sanitarios. Acceso a la página princip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04" y="1880035"/>
            <a:ext cx="177165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nnebro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292284"/>
            <a:ext cx="552540" cy="5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in fla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1400601"/>
            <a:ext cx="504056" cy="3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icolo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94" y="1402284"/>
            <a:ext cx="513482" cy="3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ars and strip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20" y="1399372"/>
            <a:ext cx="642590" cy="3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6" idx="3"/>
            <a:endCxn id="4" idx="0"/>
          </p:cNvCxnSpPr>
          <p:nvPr/>
        </p:nvCxnSpPr>
        <p:spPr>
          <a:xfrm>
            <a:off x="1376124" y="3573016"/>
            <a:ext cx="3468864" cy="16927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3"/>
            <a:endCxn id="4" idx="0"/>
          </p:cNvCxnSpPr>
          <p:nvPr/>
        </p:nvCxnSpPr>
        <p:spPr>
          <a:xfrm>
            <a:off x="3821830" y="3573016"/>
            <a:ext cx="1023158" cy="16927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3"/>
            <a:endCxn id="4" idx="0"/>
          </p:cNvCxnSpPr>
          <p:nvPr/>
        </p:nvCxnSpPr>
        <p:spPr>
          <a:xfrm flipH="1">
            <a:off x="4844988" y="3573016"/>
            <a:ext cx="1422548" cy="16927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3"/>
            <a:endCxn id="4" idx="0"/>
          </p:cNvCxnSpPr>
          <p:nvPr/>
        </p:nvCxnSpPr>
        <p:spPr>
          <a:xfrm flipH="1">
            <a:off x="4844988" y="3573016"/>
            <a:ext cx="3868255" cy="16927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utoShape 19" descr="Image result for tylen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21" descr="Image result for tyleno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2" descr="Image result for snomed c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58" y="6154967"/>
            <a:ext cx="1224891" cy="3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15" y="979875"/>
            <a:ext cx="978291" cy="35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3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e Gener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Cure General</Template>
  <TotalTime>8593</TotalTime>
  <Words>1202</Words>
  <Application>Microsoft Office PowerPoint</Application>
  <PresentationFormat>A4 Paper (210x297 mm)</PresentationFormat>
  <Paragraphs>367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Cure General</vt:lpstr>
      <vt:lpstr>GPS for Health</vt:lpstr>
      <vt:lpstr>PowerPoint Presentation</vt:lpstr>
      <vt:lpstr>The biggest case since washing hands</vt:lpstr>
      <vt:lpstr>Avoid errors</vt:lpstr>
      <vt:lpstr>Global optimum</vt:lpstr>
      <vt:lpstr>People in control Before</vt:lpstr>
      <vt:lpstr>People in control After</vt:lpstr>
      <vt:lpstr>Drug Cure Execution</vt:lpstr>
      <vt:lpstr>The whole world builds its medicine on the same 1,500 active substances</vt:lpstr>
      <vt:lpstr>Global substance list – USA</vt:lpstr>
      <vt:lpstr>Global substance list – France, Spain</vt:lpstr>
      <vt:lpstr>Currently launched</vt:lpstr>
      <vt:lpstr>Data model for global medication</vt:lpstr>
      <vt:lpstr>In every country we can find errors. We just need the medication database</vt:lpstr>
      <vt:lpstr>6 in 8 of people consuming more than 10 drugs have medication errors</vt:lpstr>
      <vt:lpstr>Digitized package inserts</vt:lpstr>
      <vt:lpstr>Rosuvastatin package insert</vt:lpstr>
      <vt:lpstr>Drug Cure Execution</vt:lpstr>
      <vt:lpstr>Same as the GPS when driving from A to B: Routing through a treatment to the cure</vt:lpstr>
      <vt:lpstr>Diagnosis + Project = Treatment</vt:lpstr>
      <vt:lpstr>Variant explosion. Moving target</vt:lpstr>
      <vt:lpstr>Data driven, auto generated (1)</vt:lpstr>
      <vt:lpstr>Data driven, auto generated (2)</vt:lpstr>
      <vt:lpstr>We start with breast cancer in the USA: Reducing cost for Health Insurance</vt:lpstr>
      <vt:lpstr>Drug Cure Execution</vt:lpstr>
      <vt:lpstr>History</vt:lpstr>
      <vt:lpstr>GPS for Health: Drug + Cure management</vt:lpstr>
      <vt:lpstr>Income</vt:lpstr>
      <vt:lpstr>Profit and loss</vt:lpstr>
      <vt:lpstr>P&amp;L and investment calculation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GPS and Cure GPS</dc:title>
  <dc:creator>Kaare Nørgaard</dc:creator>
  <cp:lastModifiedBy>Kaare Nørgaard</cp:lastModifiedBy>
  <cp:revision>86</cp:revision>
  <cp:lastPrinted>2018-03-14T08:13:38Z</cp:lastPrinted>
  <dcterms:created xsi:type="dcterms:W3CDTF">2018-03-12T15:54:09Z</dcterms:created>
  <dcterms:modified xsi:type="dcterms:W3CDTF">2018-04-03T14:25:26Z</dcterms:modified>
</cp:coreProperties>
</file>